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Heebo Light" pitchFamily="2" charset="-79"/>
      <p:regular r:id="rId14"/>
    </p:embeddedFont>
    <p:embeddedFont>
      <p:font typeface="Montserrat" panose="000005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066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8159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QA Testing and Automation for the Tasks Android App</a:t>
            </a:r>
            <a:endParaRPr lang="en-US" sz="3900" dirty="0"/>
          </a:p>
        </p:txBody>
      </p:sp>
      <p:sp>
        <p:nvSpPr>
          <p:cNvPr id="4" name="Text 1"/>
          <p:cNvSpPr/>
          <p:nvPr/>
        </p:nvSpPr>
        <p:spPr>
          <a:xfrm>
            <a:off x="793790" y="3819406"/>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This presentation outlines our comprehensive Quality Assurance (QA) project for the Tasks Android application. We will cover the project overview, detailed test plan, various test artifacts, and a summary of our activities and improvements. Our goal was to ensure the app's functionality, reliability, and performance through a structured testing approach.</a:t>
            </a:r>
            <a:endParaRPr lang="en-US" sz="1550" dirty="0"/>
          </a:p>
        </p:txBody>
      </p:sp>
      <p:sp>
        <p:nvSpPr>
          <p:cNvPr id="5" name="Text 2"/>
          <p:cNvSpPr/>
          <p:nvPr/>
        </p:nvSpPr>
        <p:spPr>
          <a:xfrm>
            <a:off x="793790" y="5630347"/>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DCD7E5"/>
                </a:solidFill>
                <a:latin typeface="Heebo Light" pitchFamily="34" charset="0"/>
                <a:ea typeface="Heebo Light" pitchFamily="34" charset="-122"/>
                <a:cs typeface="Heebo Light" pitchFamily="34" charset="-120"/>
              </a:rPr>
              <a:t>Instructor:</a:t>
            </a:r>
            <a:r>
              <a:rPr lang="en-US" sz="1550" dirty="0">
                <a:solidFill>
                  <a:srgbClr val="DCD7E5"/>
                </a:solidFill>
                <a:latin typeface="Heebo Light" pitchFamily="34" charset="0"/>
                <a:ea typeface="Heebo Light" pitchFamily="34" charset="-122"/>
                <a:cs typeface="Heebo Light" pitchFamily="34" charset="-120"/>
              </a:rPr>
              <a:t> </a:t>
            </a:r>
            <a:r>
              <a:rPr lang="en-US" sz="1550" i="1" dirty="0">
                <a:solidFill>
                  <a:srgbClr val="DCD7E5"/>
                </a:solidFill>
                <a:latin typeface="Heebo Light" pitchFamily="34" charset="0"/>
                <a:ea typeface="Heebo Light" pitchFamily="34" charset="-122"/>
                <a:cs typeface="Heebo Light" pitchFamily="34" charset="-120"/>
              </a:rPr>
              <a:t>Dr. Faisal Shehadeh</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72139"/>
            <a:ext cx="5366742"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Team Responsibilities</a:t>
            </a:r>
            <a:endParaRPr lang="en-US" sz="3900" dirty="0"/>
          </a:p>
        </p:txBody>
      </p:sp>
      <p:sp>
        <p:nvSpPr>
          <p:cNvPr id="3" name="Shape 1"/>
          <p:cNvSpPr/>
          <p:nvPr/>
        </p:nvSpPr>
        <p:spPr>
          <a:xfrm>
            <a:off x="793790" y="2889052"/>
            <a:ext cx="4215289" cy="1793796"/>
          </a:xfrm>
          <a:prstGeom prst="roundRect">
            <a:avLst>
              <a:gd name="adj" fmla="val 4647"/>
            </a:avLst>
          </a:prstGeom>
          <a:solidFill>
            <a:srgbClr val="31136C"/>
          </a:solidFill>
          <a:ln w="7620">
            <a:solidFill>
              <a:srgbClr val="4A2C85"/>
            </a:solidFill>
            <a:prstDash val="solid"/>
          </a:ln>
        </p:spPr>
      </p:sp>
      <p:sp>
        <p:nvSpPr>
          <p:cNvPr id="4" name="Text 2"/>
          <p:cNvSpPr/>
          <p:nvPr/>
        </p:nvSpPr>
        <p:spPr>
          <a:xfrm>
            <a:off x="999768" y="309503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Anas Al Sayed</a:t>
            </a:r>
            <a:endParaRPr lang="en-US" sz="1950" dirty="0"/>
          </a:p>
        </p:txBody>
      </p:sp>
      <p:sp>
        <p:nvSpPr>
          <p:cNvPr id="5" name="Text 3"/>
          <p:cNvSpPr/>
          <p:nvPr/>
        </p:nvSpPr>
        <p:spPr>
          <a:xfrm>
            <a:off x="999768" y="3524250"/>
            <a:ext cx="3803333"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Led requirement analysis, static testing, and designed detailed black-box and white-box test cases.</a:t>
            </a:r>
            <a:endParaRPr lang="en-US" sz="1550" dirty="0"/>
          </a:p>
        </p:txBody>
      </p:sp>
      <p:sp>
        <p:nvSpPr>
          <p:cNvPr id="6" name="Shape 4"/>
          <p:cNvSpPr/>
          <p:nvPr/>
        </p:nvSpPr>
        <p:spPr>
          <a:xfrm>
            <a:off x="5207437" y="2889052"/>
            <a:ext cx="4215408" cy="1793796"/>
          </a:xfrm>
          <a:prstGeom prst="roundRect">
            <a:avLst>
              <a:gd name="adj" fmla="val 4647"/>
            </a:avLst>
          </a:prstGeom>
          <a:solidFill>
            <a:srgbClr val="31136C"/>
          </a:solidFill>
          <a:ln w="7620">
            <a:solidFill>
              <a:srgbClr val="4A2C85"/>
            </a:solidFill>
            <a:prstDash val="solid"/>
          </a:ln>
        </p:spPr>
      </p:sp>
      <p:sp>
        <p:nvSpPr>
          <p:cNvPr id="7" name="Text 5"/>
          <p:cNvSpPr/>
          <p:nvPr/>
        </p:nvSpPr>
        <p:spPr>
          <a:xfrm>
            <a:off x="5413415" y="3095030"/>
            <a:ext cx="2914174"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Abd Al-Raheem Yaseen</a:t>
            </a:r>
            <a:endParaRPr lang="en-US" sz="1950" dirty="0"/>
          </a:p>
        </p:txBody>
      </p:sp>
      <p:sp>
        <p:nvSpPr>
          <p:cNvPr id="8" name="Text 6"/>
          <p:cNvSpPr/>
          <p:nvPr/>
        </p:nvSpPr>
        <p:spPr>
          <a:xfrm>
            <a:off x="5413415" y="3524250"/>
            <a:ext cx="3803452"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Focused on regression testing, static reviews, and designing comprehensive edge-case black-box tests.</a:t>
            </a:r>
            <a:endParaRPr lang="en-US" sz="1550" dirty="0"/>
          </a:p>
        </p:txBody>
      </p:sp>
      <p:sp>
        <p:nvSpPr>
          <p:cNvPr id="9" name="Shape 7"/>
          <p:cNvSpPr/>
          <p:nvPr/>
        </p:nvSpPr>
        <p:spPr>
          <a:xfrm>
            <a:off x="9621203" y="2889052"/>
            <a:ext cx="4215289" cy="1793796"/>
          </a:xfrm>
          <a:prstGeom prst="roundRect">
            <a:avLst>
              <a:gd name="adj" fmla="val 4647"/>
            </a:avLst>
          </a:prstGeom>
          <a:solidFill>
            <a:srgbClr val="31136C"/>
          </a:solidFill>
          <a:ln w="7620">
            <a:solidFill>
              <a:srgbClr val="4A2C85"/>
            </a:solidFill>
            <a:prstDash val="solid"/>
          </a:ln>
        </p:spPr>
      </p:sp>
      <p:sp>
        <p:nvSpPr>
          <p:cNvPr id="10" name="Text 8"/>
          <p:cNvSpPr/>
          <p:nvPr/>
        </p:nvSpPr>
        <p:spPr>
          <a:xfrm>
            <a:off x="9827181" y="309503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Rakan Omar</a:t>
            </a:r>
            <a:endParaRPr lang="en-US" sz="1950" dirty="0"/>
          </a:p>
        </p:txBody>
      </p:sp>
      <p:sp>
        <p:nvSpPr>
          <p:cNvPr id="11" name="Text 9"/>
          <p:cNvSpPr/>
          <p:nvPr/>
        </p:nvSpPr>
        <p:spPr>
          <a:xfrm>
            <a:off x="9827181" y="3524250"/>
            <a:ext cx="3803333"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Specialized in static testing and validating date and time logic, including invalid leap day scenarios.</a:t>
            </a:r>
            <a:endParaRPr lang="en-US" sz="1550" dirty="0"/>
          </a:p>
        </p:txBody>
      </p:sp>
      <p:sp>
        <p:nvSpPr>
          <p:cNvPr id="12" name="Shape 10"/>
          <p:cNvSpPr/>
          <p:nvPr/>
        </p:nvSpPr>
        <p:spPr>
          <a:xfrm>
            <a:off x="793790" y="4881205"/>
            <a:ext cx="6422112" cy="1476256"/>
          </a:xfrm>
          <a:prstGeom prst="roundRect">
            <a:avLst>
              <a:gd name="adj" fmla="val 5647"/>
            </a:avLst>
          </a:prstGeom>
          <a:solidFill>
            <a:srgbClr val="31136C"/>
          </a:solidFill>
          <a:ln w="7620">
            <a:solidFill>
              <a:srgbClr val="4A2C85"/>
            </a:solidFill>
            <a:prstDash val="solid"/>
          </a:ln>
        </p:spPr>
      </p:sp>
      <p:sp>
        <p:nvSpPr>
          <p:cNvPr id="13" name="Text 11"/>
          <p:cNvSpPr/>
          <p:nvPr/>
        </p:nvSpPr>
        <p:spPr>
          <a:xfrm>
            <a:off x="999768" y="508718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Ahmad Rimawi</a:t>
            </a:r>
            <a:endParaRPr lang="en-US" sz="1950" dirty="0"/>
          </a:p>
        </p:txBody>
      </p:sp>
      <p:sp>
        <p:nvSpPr>
          <p:cNvPr id="14" name="Text 12"/>
          <p:cNvSpPr/>
          <p:nvPr/>
        </p:nvSpPr>
        <p:spPr>
          <a:xfrm>
            <a:off x="999768" y="5516404"/>
            <a:ext cx="6010156"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Managed test cases in Jira, ensuring traceability, and performed static testing on ViewModel logic.</a:t>
            </a:r>
            <a:endParaRPr lang="en-US" sz="1550" dirty="0"/>
          </a:p>
        </p:txBody>
      </p:sp>
      <p:sp>
        <p:nvSpPr>
          <p:cNvPr id="15" name="Shape 13"/>
          <p:cNvSpPr/>
          <p:nvPr/>
        </p:nvSpPr>
        <p:spPr>
          <a:xfrm>
            <a:off x="7414260" y="4881205"/>
            <a:ext cx="6422231" cy="1476256"/>
          </a:xfrm>
          <a:prstGeom prst="roundRect">
            <a:avLst>
              <a:gd name="adj" fmla="val 5647"/>
            </a:avLst>
          </a:prstGeom>
          <a:solidFill>
            <a:srgbClr val="31136C"/>
          </a:solidFill>
          <a:ln w="7620">
            <a:solidFill>
              <a:srgbClr val="4A2C85"/>
            </a:solidFill>
            <a:prstDash val="solid"/>
          </a:ln>
        </p:spPr>
      </p:sp>
      <p:sp>
        <p:nvSpPr>
          <p:cNvPr id="16" name="Text 14"/>
          <p:cNvSpPr/>
          <p:nvPr/>
        </p:nvSpPr>
        <p:spPr>
          <a:xfrm>
            <a:off x="7620238" y="508718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Mohammad Nemer</a:t>
            </a:r>
            <a:endParaRPr lang="en-US" sz="1950" dirty="0"/>
          </a:p>
        </p:txBody>
      </p:sp>
      <p:sp>
        <p:nvSpPr>
          <p:cNvPr id="17" name="Text 15"/>
          <p:cNvSpPr/>
          <p:nvPr/>
        </p:nvSpPr>
        <p:spPr>
          <a:xfrm>
            <a:off x="7620238" y="5516404"/>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Conducted JMeter-based performance testing and reviewed UI fragment responsiveness and risk documentation.</a:t>
            </a:r>
            <a:endParaRPr lang="en-US" sz="1550" dirty="0"/>
          </a:p>
        </p:txBody>
      </p:sp>
      <p:pic>
        <p:nvPicPr>
          <p:cNvPr id="19" name="Picture 18">
            <a:extLst>
              <a:ext uri="{FF2B5EF4-FFF2-40B4-BE49-F238E27FC236}">
                <a16:creationId xmlns:a16="http://schemas.microsoft.com/office/drawing/2014/main" id="{5B53E9AC-6425-B6F3-0140-97578884DD40}"/>
              </a:ext>
            </a:extLst>
          </p:cNvPr>
          <p:cNvPicPr>
            <a:picLocks noChangeAspect="1"/>
          </p:cNvPicPr>
          <p:nvPr/>
        </p:nvPicPr>
        <p:blipFill>
          <a:blip r:embed="rId3"/>
          <a:stretch>
            <a:fillRect/>
          </a:stretch>
        </p:blipFill>
        <p:spPr>
          <a:xfrm>
            <a:off x="12725511" y="7741748"/>
            <a:ext cx="1810003" cy="4286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834295" y="3288744"/>
            <a:ext cx="4961811" cy="620078"/>
          </a:xfrm>
          <a:prstGeom prst="rect">
            <a:avLst/>
          </a:prstGeom>
          <a:noFill/>
          <a:ln/>
        </p:spPr>
        <p:txBody>
          <a:bodyPr wrap="none" lIns="0" tIns="0" rIns="0" bIns="0" rtlCol="0" anchor="t"/>
          <a:lstStyle/>
          <a:p>
            <a:pPr marL="0" indent="0" algn="ctr">
              <a:lnSpc>
                <a:spcPts val="4850"/>
              </a:lnSpc>
              <a:buNone/>
            </a:pPr>
            <a:r>
              <a:rPr lang="en-US" sz="3900" dirty="0">
                <a:solidFill>
                  <a:srgbClr val="F2F0F4"/>
                </a:solidFill>
                <a:latin typeface="Montserrat" pitchFamily="34" charset="0"/>
                <a:ea typeface="Montserrat" pitchFamily="34" charset="-122"/>
                <a:cs typeface="Montserrat" pitchFamily="34" charset="-120"/>
              </a:rPr>
              <a:t>Thank You</a:t>
            </a:r>
            <a:endParaRPr lang="en-US" sz="3900" dirty="0"/>
          </a:p>
        </p:txBody>
      </p:sp>
      <p:sp>
        <p:nvSpPr>
          <p:cNvPr id="3" name="Text 1"/>
          <p:cNvSpPr/>
          <p:nvPr/>
        </p:nvSpPr>
        <p:spPr>
          <a:xfrm>
            <a:off x="793790" y="430565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We appreciate your time and attention today. Our team is committed to continuous improvement and delivering robust solutions. We welcome any questions you may have.</a:t>
            </a:r>
            <a:endParaRPr lang="en-US" sz="1550" dirty="0"/>
          </a:p>
        </p:txBody>
      </p:sp>
      <p:pic>
        <p:nvPicPr>
          <p:cNvPr id="5" name="Picture 4">
            <a:extLst>
              <a:ext uri="{FF2B5EF4-FFF2-40B4-BE49-F238E27FC236}">
                <a16:creationId xmlns:a16="http://schemas.microsoft.com/office/drawing/2014/main" id="{ABDD0C61-9F1F-B4B4-EEFB-535F4960BBAC}"/>
              </a:ext>
            </a:extLst>
          </p:cNvPr>
          <p:cNvPicPr>
            <a:picLocks noChangeAspect="1"/>
          </p:cNvPicPr>
          <p:nvPr/>
        </p:nvPicPr>
        <p:blipFill>
          <a:blip r:embed="rId3"/>
          <a:stretch>
            <a:fillRect/>
          </a:stretch>
        </p:blipFill>
        <p:spPr>
          <a:xfrm>
            <a:off x="12820397" y="7697906"/>
            <a:ext cx="1810003" cy="4286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55345"/>
            <a:ext cx="9077801"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Project Overview: Tasks Android App</a:t>
            </a:r>
            <a:endParaRPr lang="en-US" sz="3900" dirty="0"/>
          </a:p>
        </p:txBody>
      </p:sp>
      <p:sp>
        <p:nvSpPr>
          <p:cNvPr id="3" name="Text 1"/>
          <p:cNvSpPr/>
          <p:nvPr/>
        </p:nvSpPr>
        <p:spPr>
          <a:xfrm>
            <a:off x="793790" y="1971437"/>
            <a:ext cx="2927271" cy="310158"/>
          </a:xfrm>
          <a:prstGeom prst="rect">
            <a:avLst/>
          </a:prstGeom>
          <a:noFill/>
          <a:ln/>
        </p:spPr>
        <p:txBody>
          <a:bodyPr wrap="none" lIns="0" tIns="0" rIns="0" bIns="0" rtlCol="0" anchor="t"/>
          <a:lstStyle/>
          <a:p>
            <a:pPr marL="0" indent="0" algn="l">
              <a:lnSpc>
                <a:spcPts val="2400"/>
              </a:lnSpc>
              <a:buNone/>
            </a:pPr>
            <a:r>
              <a:rPr lang="en-US" sz="1950" dirty="0">
                <a:solidFill>
                  <a:srgbClr val="F2F0F4"/>
                </a:solidFill>
                <a:latin typeface="Montserrat" pitchFamily="34" charset="0"/>
                <a:ea typeface="Montserrat" pitchFamily="34" charset="-122"/>
                <a:cs typeface="Montserrat" pitchFamily="34" charset="-120"/>
              </a:rPr>
              <a:t>Application Description</a:t>
            </a:r>
            <a:endParaRPr lang="en-US" sz="1950" dirty="0"/>
          </a:p>
        </p:txBody>
      </p:sp>
      <p:sp>
        <p:nvSpPr>
          <p:cNvPr id="4" name="Text 2"/>
          <p:cNvSpPr/>
          <p:nvPr/>
        </p:nvSpPr>
        <p:spPr>
          <a:xfrm>
            <a:off x="793790" y="2479953"/>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 Tasks Android app is an open-source productivity tool built with Kotlin and Java, following an MVVM architecture. It supports CalDAV sync and offers robust task management features, making it an ideal candidate for comprehensive testing across functional, structural, performance, and regression aspects.</a:t>
            </a:r>
            <a:endParaRPr lang="en-US" sz="1550" dirty="0"/>
          </a:p>
        </p:txBody>
      </p:sp>
      <p:pic>
        <p:nvPicPr>
          <p:cNvPr id="5" name="Image 0" descr="preencoded.png"/>
          <p:cNvPicPr>
            <a:picLocks noChangeAspect="1"/>
          </p:cNvPicPr>
          <p:nvPr/>
        </p:nvPicPr>
        <p:blipFill>
          <a:blip r:embed="rId3"/>
          <a:stretch>
            <a:fillRect/>
          </a:stretch>
        </p:blipFill>
        <p:spPr>
          <a:xfrm>
            <a:off x="7564874" y="1996321"/>
            <a:ext cx="6279356" cy="4296370"/>
          </a:xfrm>
          <a:prstGeom prst="rect">
            <a:avLst/>
          </a:prstGeom>
        </p:spPr>
      </p:pic>
      <p:sp>
        <p:nvSpPr>
          <p:cNvPr id="6" name="Text 3"/>
          <p:cNvSpPr/>
          <p:nvPr/>
        </p:nvSpPr>
        <p:spPr>
          <a:xfrm>
            <a:off x="793790" y="673917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Our project focused on ensuring the quality and reliability of this widely used application. We aimed to cover all major functionalities and identify potential issues through various testing methodologies.</a:t>
            </a:r>
            <a:endParaRPr lang="en-US" sz="1550" dirty="0"/>
          </a:p>
        </p:txBody>
      </p:sp>
      <p:pic>
        <p:nvPicPr>
          <p:cNvPr id="8" name="Picture 7">
            <a:extLst>
              <a:ext uri="{FF2B5EF4-FFF2-40B4-BE49-F238E27FC236}">
                <a16:creationId xmlns:a16="http://schemas.microsoft.com/office/drawing/2014/main" id="{8E850C55-741E-9664-B295-E653AC2FEB06}"/>
              </a:ext>
            </a:extLst>
          </p:cNvPr>
          <p:cNvPicPr>
            <a:picLocks noChangeAspect="1"/>
          </p:cNvPicPr>
          <p:nvPr/>
        </p:nvPicPr>
        <p:blipFill>
          <a:blip r:embed="rId4"/>
          <a:stretch>
            <a:fillRect/>
          </a:stretch>
        </p:blipFill>
        <p:spPr>
          <a:xfrm>
            <a:off x="12820397" y="7800915"/>
            <a:ext cx="1810003" cy="4286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95576"/>
            <a:ext cx="7481768"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Functional Requirements (FR)</a:t>
            </a:r>
            <a:endParaRPr lang="en-US" sz="3900" dirty="0"/>
          </a:p>
        </p:txBody>
      </p:sp>
      <p:sp>
        <p:nvSpPr>
          <p:cNvPr id="4" name="Shape 1"/>
          <p:cNvSpPr/>
          <p:nvPr/>
        </p:nvSpPr>
        <p:spPr>
          <a:xfrm>
            <a:off x="6280190" y="1713309"/>
            <a:ext cx="446484" cy="446484"/>
          </a:xfrm>
          <a:prstGeom prst="roundRect">
            <a:avLst>
              <a:gd name="adj" fmla="val 18670"/>
            </a:avLst>
          </a:prstGeom>
          <a:solidFill>
            <a:srgbClr val="31136C"/>
          </a:solidFill>
          <a:ln w="7620">
            <a:solidFill>
              <a:srgbClr val="4A2C85"/>
            </a:solidFill>
            <a:prstDash val="solid"/>
          </a:ln>
        </p:spPr>
      </p:sp>
      <p:sp>
        <p:nvSpPr>
          <p:cNvPr id="5" name="Text 2"/>
          <p:cNvSpPr/>
          <p:nvPr/>
        </p:nvSpPr>
        <p:spPr>
          <a:xfrm>
            <a:off x="6354604" y="1750516"/>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1</a:t>
            </a:r>
            <a:endParaRPr lang="en-US" sz="2300" dirty="0"/>
          </a:p>
        </p:txBody>
      </p:sp>
      <p:sp>
        <p:nvSpPr>
          <p:cNvPr id="6" name="Text 3"/>
          <p:cNvSpPr/>
          <p:nvPr/>
        </p:nvSpPr>
        <p:spPr>
          <a:xfrm>
            <a:off x="6925032" y="178153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Task Management</a:t>
            </a:r>
            <a:endParaRPr lang="en-US" sz="1950" dirty="0"/>
          </a:p>
        </p:txBody>
      </p:sp>
      <p:sp>
        <p:nvSpPr>
          <p:cNvPr id="7" name="Text 4"/>
          <p:cNvSpPr/>
          <p:nvPr/>
        </p:nvSpPr>
        <p:spPr>
          <a:xfrm>
            <a:off x="6925032" y="2210753"/>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Users can create, edit, mark as complete, restore, delete, duplicate, and move tasks.</a:t>
            </a:r>
            <a:endParaRPr lang="en-US" sz="1550" dirty="0"/>
          </a:p>
        </p:txBody>
      </p:sp>
      <p:sp>
        <p:nvSpPr>
          <p:cNvPr id="8" name="Shape 5"/>
          <p:cNvSpPr/>
          <p:nvPr/>
        </p:nvSpPr>
        <p:spPr>
          <a:xfrm>
            <a:off x="6280190" y="3242667"/>
            <a:ext cx="446484" cy="446484"/>
          </a:xfrm>
          <a:prstGeom prst="roundRect">
            <a:avLst>
              <a:gd name="adj" fmla="val 18670"/>
            </a:avLst>
          </a:prstGeom>
          <a:solidFill>
            <a:srgbClr val="31136C"/>
          </a:solidFill>
          <a:ln w="7620">
            <a:solidFill>
              <a:srgbClr val="4A2C85"/>
            </a:solidFill>
            <a:prstDash val="solid"/>
          </a:ln>
        </p:spPr>
      </p:sp>
      <p:sp>
        <p:nvSpPr>
          <p:cNvPr id="9" name="Text 6"/>
          <p:cNvSpPr/>
          <p:nvPr/>
        </p:nvSpPr>
        <p:spPr>
          <a:xfrm>
            <a:off x="6354604" y="3279874"/>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2</a:t>
            </a:r>
            <a:endParaRPr lang="en-US" sz="2300" dirty="0"/>
          </a:p>
        </p:txBody>
      </p:sp>
      <p:sp>
        <p:nvSpPr>
          <p:cNvPr id="10" name="Text 7"/>
          <p:cNvSpPr/>
          <p:nvPr/>
        </p:nvSpPr>
        <p:spPr>
          <a:xfrm>
            <a:off x="6925032" y="3310890"/>
            <a:ext cx="312741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Task Details &amp; Reminders</a:t>
            </a:r>
            <a:endParaRPr lang="en-US" sz="1950" dirty="0"/>
          </a:p>
        </p:txBody>
      </p:sp>
      <p:sp>
        <p:nvSpPr>
          <p:cNvPr id="11" name="Text 8"/>
          <p:cNvSpPr/>
          <p:nvPr/>
        </p:nvSpPr>
        <p:spPr>
          <a:xfrm>
            <a:off x="6925032" y="3740110"/>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Tasks support titles, due dates, priorities, descriptions, subtasks, file attachments, tags, and location-based reminders.</a:t>
            </a:r>
            <a:endParaRPr lang="en-US" sz="1550" dirty="0"/>
          </a:p>
        </p:txBody>
      </p:sp>
      <p:sp>
        <p:nvSpPr>
          <p:cNvPr id="12" name="Shape 9"/>
          <p:cNvSpPr/>
          <p:nvPr/>
        </p:nvSpPr>
        <p:spPr>
          <a:xfrm>
            <a:off x="6280190" y="4772025"/>
            <a:ext cx="446484" cy="446484"/>
          </a:xfrm>
          <a:prstGeom prst="roundRect">
            <a:avLst>
              <a:gd name="adj" fmla="val 18670"/>
            </a:avLst>
          </a:prstGeom>
          <a:solidFill>
            <a:srgbClr val="31136C"/>
          </a:solidFill>
          <a:ln w="7620">
            <a:solidFill>
              <a:srgbClr val="4A2C85"/>
            </a:solidFill>
            <a:prstDash val="solid"/>
          </a:ln>
        </p:spPr>
      </p:sp>
      <p:sp>
        <p:nvSpPr>
          <p:cNvPr id="13" name="Text 10"/>
          <p:cNvSpPr/>
          <p:nvPr/>
        </p:nvSpPr>
        <p:spPr>
          <a:xfrm>
            <a:off x="6354604" y="4809232"/>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3</a:t>
            </a:r>
            <a:endParaRPr lang="en-US" sz="2300" dirty="0"/>
          </a:p>
        </p:txBody>
      </p:sp>
      <p:sp>
        <p:nvSpPr>
          <p:cNvPr id="14" name="Text 11"/>
          <p:cNvSpPr/>
          <p:nvPr/>
        </p:nvSpPr>
        <p:spPr>
          <a:xfrm>
            <a:off x="6925032" y="4840248"/>
            <a:ext cx="3302556"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Notifications &amp; Recurrence</a:t>
            </a:r>
            <a:endParaRPr lang="en-US" sz="1950" dirty="0"/>
          </a:p>
        </p:txBody>
      </p:sp>
      <p:sp>
        <p:nvSpPr>
          <p:cNvPr id="15" name="Text 12"/>
          <p:cNvSpPr/>
          <p:nvPr/>
        </p:nvSpPr>
        <p:spPr>
          <a:xfrm>
            <a:off x="6925032" y="5269468"/>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 app displays notifications for reminders and supports customizable repeating tasks.</a:t>
            </a:r>
            <a:endParaRPr lang="en-US" sz="1550" dirty="0"/>
          </a:p>
        </p:txBody>
      </p:sp>
      <p:sp>
        <p:nvSpPr>
          <p:cNvPr id="16" name="Shape 13"/>
          <p:cNvSpPr/>
          <p:nvPr/>
        </p:nvSpPr>
        <p:spPr>
          <a:xfrm>
            <a:off x="6280190" y="6301383"/>
            <a:ext cx="446484" cy="446484"/>
          </a:xfrm>
          <a:prstGeom prst="roundRect">
            <a:avLst>
              <a:gd name="adj" fmla="val 18670"/>
            </a:avLst>
          </a:prstGeom>
          <a:solidFill>
            <a:srgbClr val="31136C"/>
          </a:solidFill>
          <a:ln w="7620">
            <a:solidFill>
              <a:srgbClr val="4A2C85"/>
            </a:solidFill>
            <a:prstDash val="solid"/>
          </a:ln>
        </p:spPr>
      </p:sp>
      <p:sp>
        <p:nvSpPr>
          <p:cNvPr id="17" name="Text 14"/>
          <p:cNvSpPr/>
          <p:nvPr/>
        </p:nvSpPr>
        <p:spPr>
          <a:xfrm>
            <a:off x="6354604" y="6338590"/>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4</a:t>
            </a:r>
            <a:endParaRPr lang="en-US" sz="2300" dirty="0"/>
          </a:p>
        </p:txBody>
      </p:sp>
      <p:sp>
        <p:nvSpPr>
          <p:cNvPr id="18" name="Text 15"/>
          <p:cNvSpPr/>
          <p:nvPr/>
        </p:nvSpPr>
        <p:spPr>
          <a:xfrm>
            <a:off x="6925032" y="636960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Data Sync &amp; Offline</a:t>
            </a:r>
            <a:endParaRPr lang="en-US" sz="1950" dirty="0"/>
          </a:p>
        </p:txBody>
      </p:sp>
      <p:sp>
        <p:nvSpPr>
          <p:cNvPr id="19" name="Text 16"/>
          <p:cNvSpPr/>
          <p:nvPr/>
        </p:nvSpPr>
        <p:spPr>
          <a:xfrm>
            <a:off x="6925032" y="6798826"/>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Tasks can sync with external calendar services (Google Calendar, CalDAV) and support offline editing.</a:t>
            </a:r>
            <a:endParaRPr lang="en-US" sz="1550" dirty="0"/>
          </a:p>
        </p:txBody>
      </p:sp>
      <p:pic>
        <p:nvPicPr>
          <p:cNvPr id="21" name="Picture 20">
            <a:extLst>
              <a:ext uri="{FF2B5EF4-FFF2-40B4-BE49-F238E27FC236}">
                <a16:creationId xmlns:a16="http://schemas.microsoft.com/office/drawing/2014/main" id="{BE506189-E87F-027E-AE6C-94A08763F340}"/>
              </a:ext>
            </a:extLst>
          </p:cNvPr>
          <p:cNvPicPr>
            <a:picLocks noChangeAspect="1"/>
          </p:cNvPicPr>
          <p:nvPr/>
        </p:nvPicPr>
        <p:blipFill>
          <a:blip r:embed="rId4"/>
          <a:stretch>
            <a:fillRect/>
          </a:stretch>
        </p:blipFill>
        <p:spPr>
          <a:xfrm>
            <a:off x="12820397" y="7800915"/>
            <a:ext cx="1810003" cy="428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386"/>
          </a:xfrm>
          <a:prstGeom prst="rect">
            <a:avLst/>
          </a:prstGeom>
        </p:spPr>
      </p:pic>
      <p:sp>
        <p:nvSpPr>
          <p:cNvPr id="3" name="Text 0"/>
          <p:cNvSpPr/>
          <p:nvPr/>
        </p:nvSpPr>
        <p:spPr>
          <a:xfrm>
            <a:off x="6271498" y="539710"/>
            <a:ext cx="7573804" cy="1226820"/>
          </a:xfrm>
          <a:prstGeom prst="rect">
            <a:avLst/>
          </a:prstGeom>
          <a:noFill/>
          <a:ln/>
        </p:spPr>
        <p:txBody>
          <a:bodyPr wrap="square" lIns="0" tIns="0" rIns="0" bIns="0" rtlCol="0" anchor="t"/>
          <a:lstStyle/>
          <a:p>
            <a:pPr marL="0" indent="0" algn="l">
              <a:lnSpc>
                <a:spcPts val="4800"/>
              </a:lnSpc>
              <a:buNone/>
            </a:pPr>
            <a:r>
              <a:rPr lang="en-US" sz="3850" dirty="0">
                <a:solidFill>
                  <a:srgbClr val="F2F0F4"/>
                </a:solidFill>
                <a:latin typeface="Montserrat" pitchFamily="34" charset="0"/>
                <a:ea typeface="Montserrat" pitchFamily="34" charset="-122"/>
                <a:cs typeface="Montserrat" pitchFamily="34" charset="-120"/>
              </a:rPr>
              <a:t>Non-Functional Requirements (NFR)</a:t>
            </a:r>
            <a:endParaRPr lang="en-US" sz="3850" dirty="0"/>
          </a:p>
        </p:txBody>
      </p:sp>
      <p:pic>
        <p:nvPicPr>
          <p:cNvPr id="4" name="Image 1" descr="preencoded.png"/>
          <p:cNvPicPr>
            <a:picLocks noChangeAspect="1"/>
          </p:cNvPicPr>
          <p:nvPr/>
        </p:nvPicPr>
        <p:blipFill>
          <a:blip r:embed="rId4"/>
          <a:stretch>
            <a:fillRect/>
          </a:stretch>
        </p:blipFill>
        <p:spPr>
          <a:xfrm>
            <a:off x="6271498" y="2060853"/>
            <a:ext cx="490657" cy="490657"/>
          </a:xfrm>
          <a:prstGeom prst="rect">
            <a:avLst/>
          </a:prstGeom>
        </p:spPr>
      </p:pic>
      <p:sp>
        <p:nvSpPr>
          <p:cNvPr id="5" name="Text 1"/>
          <p:cNvSpPr/>
          <p:nvPr/>
        </p:nvSpPr>
        <p:spPr>
          <a:xfrm>
            <a:off x="6271498" y="2796778"/>
            <a:ext cx="2361009" cy="613410"/>
          </a:xfrm>
          <a:prstGeom prst="rect">
            <a:avLst/>
          </a:prstGeom>
          <a:noFill/>
          <a:ln/>
        </p:spPr>
        <p:txBody>
          <a:bodyPr wrap="squar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Platform &amp; Compatibility</a:t>
            </a:r>
            <a:endParaRPr lang="en-US" sz="1900" dirty="0"/>
          </a:p>
        </p:txBody>
      </p:sp>
      <p:sp>
        <p:nvSpPr>
          <p:cNvPr id="6" name="Text 2"/>
          <p:cNvSpPr/>
          <p:nvPr/>
        </p:nvSpPr>
        <p:spPr>
          <a:xfrm>
            <a:off x="6271498" y="3527941"/>
            <a:ext cx="2361009" cy="1570434"/>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Supports Android 8.0+ (API 26), developed with Kotlin/Java, SDK 21, MVVM, and Room Database.</a:t>
            </a:r>
            <a:endParaRPr lang="en-US" sz="1500" dirty="0"/>
          </a:p>
        </p:txBody>
      </p:sp>
      <p:pic>
        <p:nvPicPr>
          <p:cNvPr id="7" name="Image 2" descr="preencoded.png"/>
          <p:cNvPicPr>
            <a:picLocks noChangeAspect="1"/>
          </p:cNvPicPr>
          <p:nvPr/>
        </p:nvPicPr>
        <p:blipFill>
          <a:blip r:embed="rId5"/>
          <a:stretch>
            <a:fillRect/>
          </a:stretch>
        </p:blipFill>
        <p:spPr>
          <a:xfrm>
            <a:off x="8877776" y="2060853"/>
            <a:ext cx="490657" cy="490657"/>
          </a:xfrm>
          <a:prstGeom prst="rect">
            <a:avLst/>
          </a:prstGeom>
        </p:spPr>
      </p:pic>
      <p:sp>
        <p:nvSpPr>
          <p:cNvPr id="8" name="Text 3"/>
          <p:cNvSpPr/>
          <p:nvPr/>
        </p:nvSpPr>
        <p:spPr>
          <a:xfrm>
            <a:off x="8877776" y="2796778"/>
            <a:ext cx="2361128" cy="613410"/>
          </a:xfrm>
          <a:prstGeom prst="rect">
            <a:avLst/>
          </a:prstGeom>
          <a:noFill/>
          <a:ln/>
        </p:spPr>
        <p:txBody>
          <a:bodyPr wrap="squar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Performance &amp; Responsiveness</a:t>
            </a:r>
            <a:endParaRPr lang="en-US" sz="1900" dirty="0"/>
          </a:p>
        </p:txBody>
      </p:sp>
      <p:sp>
        <p:nvSpPr>
          <p:cNvPr id="9" name="Text 4"/>
          <p:cNvSpPr/>
          <p:nvPr/>
        </p:nvSpPr>
        <p:spPr>
          <a:xfrm>
            <a:off x="8877776" y="3527941"/>
            <a:ext cx="2361128" cy="1256348"/>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Main screen launches within 2 seconds; notifications are delivered reliably and punctually.</a:t>
            </a:r>
            <a:endParaRPr lang="en-US" sz="1500" dirty="0"/>
          </a:p>
        </p:txBody>
      </p:sp>
      <p:pic>
        <p:nvPicPr>
          <p:cNvPr id="10" name="Image 3" descr="preencoded.png"/>
          <p:cNvPicPr>
            <a:picLocks noChangeAspect="1"/>
          </p:cNvPicPr>
          <p:nvPr/>
        </p:nvPicPr>
        <p:blipFill>
          <a:blip r:embed="rId6"/>
          <a:stretch>
            <a:fillRect/>
          </a:stretch>
        </p:blipFill>
        <p:spPr>
          <a:xfrm>
            <a:off x="11484173" y="2060853"/>
            <a:ext cx="490657" cy="490657"/>
          </a:xfrm>
          <a:prstGeom prst="rect">
            <a:avLst/>
          </a:prstGeom>
        </p:spPr>
      </p:pic>
      <p:sp>
        <p:nvSpPr>
          <p:cNvPr id="11" name="Text 5"/>
          <p:cNvSpPr/>
          <p:nvPr/>
        </p:nvSpPr>
        <p:spPr>
          <a:xfrm>
            <a:off x="11484173" y="2796778"/>
            <a:ext cx="2361128" cy="306705"/>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Offline &amp; Reliability</a:t>
            </a:r>
            <a:endParaRPr lang="en-US" sz="1900" dirty="0"/>
          </a:p>
        </p:txBody>
      </p:sp>
      <p:sp>
        <p:nvSpPr>
          <p:cNvPr id="12" name="Text 6"/>
          <p:cNvSpPr/>
          <p:nvPr/>
        </p:nvSpPr>
        <p:spPr>
          <a:xfrm>
            <a:off x="11484173" y="3221236"/>
            <a:ext cx="2361128" cy="1256348"/>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Full offline functionality for core features, reliable reminders in background, graceful crash recovery.</a:t>
            </a:r>
            <a:endParaRPr lang="en-US" sz="1500" dirty="0"/>
          </a:p>
        </p:txBody>
      </p:sp>
      <p:pic>
        <p:nvPicPr>
          <p:cNvPr id="13" name="Image 4" descr="preencoded.png"/>
          <p:cNvPicPr>
            <a:picLocks noChangeAspect="1"/>
          </p:cNvPicPr>
          <p:nvPr/>
        </p:nvPicPr>
        <p:blipFill>
          <a:blip r:embed="rId7"/>
          <a:stretch>
            <a:fillRect/>
          </a:stretch>
        </p:blipFill>
        <p:spPr>
          <a:xfrm>
            <a:off x="6271498" y="5589032"/>
            <a:ext cx="490657" cy="490657"/>
          </a:xfrm>
          <a:prstGeom prst="rect">
            <a:avLst/>
          </a:prstGeom>
        </p:spPr>
      </p:pic>
      <p:sp>
        <p:nvSpPr>
          <p:cNvPr id="14" name="Text 7"/>
          <p:cNvSpPr/>
          <p:nvPr/>
        </p:nvSpPr>
        <p:spPr>
          <a:xfrm>
            <a:off x="6271498" y="6324957"/>
            <a:ext cx="2361009" cy="306705"/>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UI &amp; Accessibility</a:t>
            </a:r>
            <a:endParaRPr lang="en-US" sz="1900" dirty="0"/>
          </a:p>
        </p:txBody>
      </p:sp>
      <p:sp>
        <p:nvSpPr>
          <p:cNvPr id="15" name="Text 8"/>
          <p:cNvSpPr/>
          <p:nvPr/>
        </p:nvSpPr>
        <p:spPr>
          <a:xfrm>
            <a:off x="6271498" y="6749415"/>
            <a:ext cx="2361009" cy="942261"/>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Provides dark/light themes and supports UI scaling for different screen sizes.</a:t>
            </a:r>
            <a:endParaRPr lang="en-US" sz="1500" dirty="0"/>
          </a:p>
        </p:txBody>
      </p:sp>
      <p:pic>
        <p:nvPicPr>
          <p:cNvPr id="17" name="Picture 16">
            <a:extLst>
              <a:ext uri="{FF2B5EF4-FFF2-40B4-BE49-F238E27FC236}">
                <a16:creationId xmlns:a16="http://schemas.microsoft.com/office/drawing/2014/main" id="{C6D03251-CA59-0D8B-D9A4-CAEBCBE80582}"/>
              </a:ext>
            </a:extLst>
          </p:cNvPr>
          <p:cNvPicPr>
            <a:picLocks noChangeAspect="1"/>
          </p:cNvPicPr>
          <p:nvPr/>
        </p:nvPicPr>
        <p:blipFill>
          <a:blip r:embed="rId8"/>
          <a:stretch>
            <a:fillRect/>
          </a:stretch>
        </p:blipFill>
        <p:spPr>
          <a:xfrm>
            <a:off x="12820397" y="7697463"/>
            <a:ext cx="1810003" cy="4286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93570"/>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Test Plan &amp; Strategy</a:t>
            </a:r>
            <a:endParaRPr lang="en-US" sz="3900" dirty="0"/>
          </a:p>
        </p:txBody>
      </p:sp>
      <p:sp>
        <p:nvSpPr>
          <p:cNvPr id="3" name="Text 1"/>
          <p:cNvSpPr/>
          <p:nvPr/>
        </p:nvSpPr>
        <p:spPr>
          <a:xfrm>
            <a:off x="793790" y="300966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2F0F4"/>
                </a:solidFill>
                <a:latin typeface="Montserrat" pitchFamily="34" charset="0"/>
                <a:ea typeface="Montserrat" pitchFamily="34" charset="-122"/>
                <a:cs typeface="Montserrat" pitchFamily="34" charset="-120"/>
              </a:rPr>
              <a:t>Scope of Testing</a:t>
            </a:r>
            <a:endParaRPr lang="en-US" sz="1950" dirty="0"/>
          </a:p>
        </p:txBody>
      </p:sp>
      <p:sp>
        <p:nvSpPr>
          <p:cNvPr id="4" name="Text 2"/>
          <p:cNvSpPr/>
          <p:nvPr/>
        </p:nvSpPr>
        <p:spPr>
          <a:xfrm>
            <a:off x="793790" y="3518178"/>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Our testing covered task creation, editing, deletion, reminders, filtering, and settings. We applied static, black-box, white-box, regression, automation, and performance testing types.</a:t>
            </a:r>
            <a:endParaRPr lang="en-US" sz="1550" dirty="0"/>
          </a:p>
        </p:txBody>
      </p:sp>
      <p:sp>
        <p:nvSpPr>
          <p:cNvPr id="5" name="Text 3"/>
          <p:cNvSpPr/>
          <p:nvPr/>
        </p:nvSpPr>
        <p:spPr>
          <a:xfrm>
            <a:off x="793790" y="466915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2F0F4"/>
                </a:solidFill>
                <a:latin typeface="Montserrat" pitchFamily="34" charset="0"/>
                <a:ea typeface="Montserrat" pitchFamily="34" charset="-122"/>
                <a:cs typeface="Montserrat" pitchFamily="34" charset="-120"/>
              </a:rPr>
              <a:t>Test Objectives</a:t>
            </a:r>
            <a:endParaRPr lang="en-US" sz="1950" dirty="0"/>
          </a:p>
        </p:txBody>
      </p:sp>
      <p:sp>
        <p:nvSpPr>
          <p:cNvPr id="6" name="Text 4"/>
          <p:cNvSpPr/>
          <p:nvPr/>
        </p:nvSpPr>
        <p:spPr>
          <a:xfrm>
            <a:off x="793790" y="5177671"/>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Functional testing ensured users can create, edit, and delete tasks. Performance testing verified app efficiency with multiple tasks.</a:t>
            </a:r>
            <a:endParaRPr lang="en-US" sz="1550" dirty="0"/>
          </a:p>
        </p:txBody>
      </p:sp>
      <p:sp>
        <p:nvSpPr>
          <p:cNvPr id="7" name="Text 5"/>
          <p:cNvSpPr/>
          <p:nvPr/>
        </p:nvSpPr>
        <p:spPr>
          <a:xfrm>
            <a:off x="7564874" y="300966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2F0F4"/>
                </a:solidFill>
                <a:latin typeface="Montserrat" pitchFamily="34" charset="0"/>
                <a:ea typeface="Montserrat" pitchFamily="34" charset="-122"/>
                <a:cs typeface="Montserrat" pitchFamily="34" charset="-120"/>
              </a:rPr>
              <a:t>Test Strategy</a:t>
            </a:r>
            <a:endParaRPr lang="en-US" sz="1950" dirty="0"/>
          </a:p>
        </p:txBody>
      </p:sp>
      <p:sp>
        <p:nvSpPr>
          <p:cNvPr id="8" name="Text 6"/>
          <p:cNvSpPr/>
          <p:nvPr/>
        </p:nvSpPr>
        <p:spPr>
          <a:xfrm>
            <a:off x="7564874" y="3518178"/>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We employed a combination of manual and automated testing:</a:t>
            </a:r>
            <a:endParaRPr lang="en-US" sz="1550" dirty="0"/>
          </a:p>
        </p:txBody>
      </p:sp>
      <p:sp>
        <p:nvSpPr>
          <p:cNvPr id="9" name="Text 7"/>
          <p:cNvSpPr/>
          <p:nvPr/>
        </p:nvSpPr>
        <p:spPr>
          <a:xfrm>
            <a:off x="7564874" y="401431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Static testing on core classes.</a:t>
            </a:r>
            <a:endParaRPr lang="en-US" sz="1550" dirty="0"/>
          </a:p>
        </p:txBody>
      </p:sp>
      <p:sp>
        <p:nvSpPr>
          <p:cNvPr id="10" name="Text 8"/>
          <p:cNvSpPr/>
          <p:nvPr/>
        </p:nvSpPr>
        <p:spPr>
          <a:xfrm>
            <a:off x="7564874" y="440126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White-box testing with JUnit for logic methods.</a:t>
            </a:r>
            <a:endParaRPr lang="en-US" sz="1550" dirty="0"/>
          </a:p>
        </p:txBody>
      </p:sp>
      <p:sp>
        <p:nvSpPr>
          <p:cNvPr id="11" name="Text 9"/>
          <p:cNvSpPr/>
          <p:nvPr/>
        </p:nvSpPr>
        <p:spPr>
          <a:xfrm>
            <a:off x="7564874" y="478821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Black-box testing via UI for task operations.</a:t>
            </a:r>
            <a:endParaRPr lang="en-US" sz="1550" dirty="0"/>
          </a:p>
        </p:txBody>
      </p:sp>
      <p:sp>
        <p:nvSpPr>
          <p:cNvPr id="12" name="Text 10"/>
          <p:cNvSpPr/>
          <p:nvPr/>
        </p:nvSpPr>
        <p:spPr>
          <a:xfrm>
            <a:off x="7564874" y="517517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Regression testing after code changes.</a:t>
            </a:r>
            <a:endParaRPr lang="en-US" sz="1550" dirty="0"/>
          </a:p>
        </p:txBody>
      </p:sp>
      <p:sp>
        <p:nvSpPr>
          <p:cNvPr id="13" name="Text 11"/>
          <p:cNvSpPr/>
          <p:nvPr/>
        </p:nvSpPr>
        <p:spPr>
          <a:xfrm>
            <a:off x="7564874" y="556212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Automation testing using Appium for core flows.</a:t>
            </a:r>
            <a:endParaRPr lang="en-US" sz="1550" dirty="0"/>
          </a:p>
        </p:txBody>
      </p:sp>
      <p:sp>
        <p:nvSpPr>
          <p:cNvPr id="14" name="Text 12"/>
          <p:cNvSpPr/>
          <p:nvPr/>
        </p:nvSpPr>
        <p:spPr>
          <a:xfrm>
            <a:off x="7564874" y="594907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Performance testing using JMeter.</a:t>
            </a:r>
            <a:endParaRPr lang="en-US" sz="1550" dirty="0"/>
          </a:p>
        </p:txBody>
      </p:sp>
      <p:pic>
        <p:nvPicPr>
          <p:cNvPr id="16" name="Picture 15">
            <a:extLst>
              <a:ext uri="{FF2B5EF4-FFF2-40B4-BE49-F238E27FC236}">
                <a16:creationId xmlns:a16="http://schemas.microsoft.com/office/drawing/2014/main" id="{D9D0BDEF-9B1B-2D75-669F-A5D9A2E202C7}"/>
              </a:ext>
            </a:extLst>
          </p:cNvPr>
          <p:cNvPicPr>
            <a:picLocks noChangeAspect="1"/>
          </p:cNvPicPr>
          <p:nvPr/>
        </p:nvPicPr>
        <p:blipFill>
          <a:blip r:embed="rId3"/>
          <a:stretch>
            <a:fillRect/>
          </a:stretch>
        </p:blipFill>
        <p:spPr>
          <a:xfrm>
            <a:off x="12695251" y="7752512"/>
            <a:ext cx="1810003" cy="428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3035" y="856536"/>
            <a:ext cx="6912054" cy="544235"/>
          </a:xfrm>
          <a:prstGeom prst="rect">
            <a:avLst/>
          </a:prstGeom>
          <a:noFill/>
          <a:ln/>
        </p:spPr>
        <p:txBody>
          <a:bodyPr wrap="none" lIns="0" tIns="0" rIns="0" bIns="0" rtlCol="0" anchor="t"/>
          <a:lstStyle/>
          <a:p>
            <a:pPr marL="0" indent="0" algn="l">
              <a:lnSpc>
                <a:spcPts val="4250"/>
              </a:lnSpc>
              <a:buNone/>
            </a:pPr>
            <a:r>
              <a:rPr lang="en-US" sz="3400" dirty="0">
                <a:solidFill>
                  <a:srgbClr val="F2F0F4"/>
                </a:solidFill>
                <a:latin typeface="Montserrat" pitchFamily="34" charset="0"/>
                <a:ea typeface="Montserrat" pitchFamily="34" charset="-122"/>
                <a:cs typeface="Montserrat" pitchFamily="34" charset="-120"/>
              </a:rPr>
              <a:t>Static Code Inspection Findings</a:t>
            </a:r>
            <a:endParaRPr lang="en-US" sz="3400" dirty="0"/>
          </a:p>
        </p:txBody>
      </p:sp>
      <p:sp>
        <p:nvSpPr>
          <p:cNvPr id="4" name="Shape 1"/>
          <p:cNvSpPr/>
          <p:nvPr/>
        </p:nvSpPr>
        <p:spPr>
          <a:xfrm>
            <a:off x="6183035" y="1661993"/>
            <a:ext cx="7750731" cy="1297186"/>
          </a:xfrm>
          <a:prstGeom prst="roundRect">
            <a:avLst>
              <a:gd name="adj" fmla="val 5639"/>
            </a:avLst>
          </a:prstGeom>
          <a:solidFill>
            <a:srgbClr val="31136C"/>
          </a:solidFill>
          <a:ln w="7620">
            <a:solidFill>
              <a:srgbClr val="4A2C85"/>
            </a:solidFill>
            <a:prstDash val="solid"/>
          </a:ln>
        </p:spPr>
      </p:sp>
      <p:sp>
        <p:nvSpPr>
          <p:cNvPr id="5" name="Text 2"/>
          <p:cNvSpPr/>
          <p:nvPr/>
        </p:nvSpPr>
        <p:spPr>
          <a:xfrm>
            <a:off x="6364724" y="1843683"/>
            <a:ext cx="2177058" cy="272177"/>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Task.kt</a:t>
            </a:r>
            <a:endParaRPr lang="en-US" sz="1700" dirty="0"/>
          </a:p>
        </p:txBody>
      </p:sp>
      <p:sp>
        <p:nvSpPr>
          <p:cNvPr id="6" name="Text 3"/>
          <p:cNvSpPr/>
          <p:nvPr/>
        </p:nvSpPr>
        <p:spPr>
          <a:xfrm>
            <a:off x="6364724" y="2220278"/>
            <a:ext cx="7387352" cy="557213"/>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Identified issues like public fields, missing equals/hashCode overrides, lack of Javadoc, and redundant sync logic. Recommendations include encapsulation and modularization.</a:t>
            </a:r>
            <a:endParaRPr lang="en-US" sz="1350" dirty="0"/>
          </a:p>
        </p:txBody>
      </p:sp>
      <p:sp>
        <p:nvSpPr>
          <p:cNvPr id="7" name="Shape 4"/>
          <p:cNvSpPr/>
          <p:nvPr/>
        </p:nvSpPr>
        <p:spPr>
          <a:xfrm>
            <a:off x="6183035" y="3133249"/>
            <a:ext cx="7750731" cy="1297186"/>
          </a:xfrm>
          <a:prstGeom prst="roundRect">
            <a:avLst>
              <a:gd name="adj" fmla="val 5639"/>
            </a:avLst>
          </a:prstGeom>
          <a:solidFill>
            <a:srgbClr val="31136C"/>
          </a:solidFill>
          <a:ln w="7620">
            <a:solidFill>
              <a:srgbClr val="4A2C85"/>
            </a:solidFill>
            <a:prstDash val="solid"/>
          </a:ln>
        </p:spPr>
      </p:sp>
      <p:sp>
        <p:nvSpPr>
          <p:cNvPr id="8" name="Text 5"/>
          <p:cNvSpPr/>
          <p:nvPr/>
        </p:nvSpPr>
        <p:spPr>
          <a:xfrm>
            <a:off x="6364724" y="3314938"/>
            <a:ext cx="2393513" cy="272177"/>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TaskEditViewModel.kt</a:t>
            </a:r>
            <a:endParaRPr lang="en-US" sz="1700" dirty="0"/>
          </a:p>
        </p:txBody>
      </p:sp>
      <p:sp>
        <p:nvSpPr>
          <p:cNvPr id="9" name="Text 6"/>
          <p:cNvSpPr/>
          <p:nvPr/>
        </p:nvSpPr>
        <p:spPr>
          <a:xfrm>
            <a:off x="6364724" y="3691533"/>
            <a:ext cx="7387352" cy="557213"/>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Noted the save() method's complexity, duplicated alarm logic, and silent sync failures. Suggested refactoring into smaller functions and improving error notification.</a:t>
            </a:r>
            <a:endParaRPr lang="en-US" sz="1350" dirty="0"/>
          </a:p>
        </p:txBody>
      </p:sp>
      <p:sp>
        <p:nvSpPr>
          <p:cNvPr id="10" name="Shape 7"/>
          <p:cNvSpPr/>
          <p:nvPr/>
        </p:nvSpPr>
        <p:spPr>
          <a:xfrm>
            <a:off x="6183035" y="4604504"/>
            <a:ext cx="7750731" cy="1297186"/>
          </a:xfrm>
          <a:prstGeom prst="roundRect">
            <a:avLst>
              <a:gd name="adj" fmla="val 5639"/>
            </a:avLst>
          </a:prstGeom>
          <a:solidFill>
            <a:srgbClr val="31136C"/>
          </a:solidFill>
          <a:ln w="7620">
            <a:solidFill>
              <a:srgbClr val="4A2C85"/>
            </a:solidFill>
            <a:prstDash val="solid"/>
          </a:ln>
        </p:spPr>
      </p:sp>
      <p:sp>
        <p:nvSpPr>
          <p:cNvPr id="11" name="Text 8"/>
          <p:cNvSpPr/>
          <p:nvPr/>
        </p:nvSpPr>
        <p:spPr>
          <a:xfrm>
            <a:off x="6364724" y="4786193"/>
            <a:ext cx="2177058" cy="272177"/>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DateTime.kt</a:t>
            </a:r>
            <a:endParaRPr lang="en-US" sz="1700" dirty="0"/>
          </a:p>
        </p:txBody>
      </p:sp>
      <p:sp>
        <p:nvSpPr>
          <p:cNvPr id="12" name="Text 9"/>
          <p:cNvSpPr/>
          <p:nvPr/>
        </p:nvSpPr>
        <p:spPr>
          <a:xfrm>
            <a:off x="6364724" y="5162788"/>
            <a:ext cx="7387352" cy="557213"/>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Found inefficiencies in constructor/getters (recreating GregorianCalendar), mutable fields, and lack of input validation. Recommended caching and immutability.</a:t>
            </a:r>
            <a:endParaRPr lang="en-US" sz="1350" dirty="0"/>
          </a:p>
        </p:txBody>
      </p:sp>
      <p:sp>
        <p:nvSpPr>
          <p:cNvPr id="13" name="Shape 10"/>
          <p:cNvSpPr/>
          <p:nvPr/>
        </p:nvSpPr>
        <p:spPr>
          <a:xfrm>
            <a:off x="6183035" y="6075759"/>
            <a:ext cx="7750731" cy="1297186"/>
          </a:xfrm>
          <a:prstGeom prst="roundRect">
            <a:avLst>
              <a:gd name="adj" fmla="val 5639"/>
            </a:avLst>
          </a:prstGeom>
          <a:solidFill>
            <a:srgbClr val="31136C"/>
          </a:solidFill>
          <a:ln w="7620">
            <a:solidFill>
              <a:srgbClr val="4A2C85"/>
            </a:solidFill>
            <a:prstDash val="solid"/>
          </a:ln>
        </p:spPr>
      </p:sp>
      <p:sp>
        <p:nvSpPr>
          <p:cNvPr id="14" name="Text 11"/>
          <p:cNvSpPr/>
          <p:nvPr/>
        </p:nvSpPr>
        <p:spPr>
          <a:xfrm>
            <a:off x="6364724" y="6257449"/>
            <a:ext cx="2814399" cy="272177"/>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MainActivityViewModel.kt</a:t>
            </a:r>
            <a:endParaRPr lang="en-US" sz="1700" dirty="0"/>
          </a:p>
        </p:txBody>
      </p:sp>
      <p:sp>
        <p:nvSpPr>
          <p:cNvPr id="15" name="Text 12"/>
          <p:cNvSpPr/>
          <p:nvPr/>
        </p:nvSpPr>
        <p:spPr>
          <a:xfrm>
            <a:off x="6364724" y="6634043"/>
            <a:ext cx="7387352" cy="557213"/>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Identified good readability and maintainability but suggested replacing runBlocking calls, adding KDoc comments, and extracting magic numbers.</a:t>
            </a:r>
            <a:endParaRPr lang="en-US" sz="1350" dirty="0"/>
          </a:p>
        </p:txBody>
      </p:sp>
      <p:pic>
        <p:nvPicPr>
          <p:cNvPr id="17" name="Picture 16">
            <a:extLst>
              <a:ext uri="{FF2B5EF4-FFF2-40B4-BE49-F238E27FC236}">
                <a16:creationId xmlns:a16="http://schemas.microsoft.com/office/drawing/2014/main" id="{54089EA3-7D69-1C04-F284-94771D9AA99D}"/>
              </a:ext>
            </a:extLst>
          </p:cNvPr>
          <p:cNvPicPr>
            <a:picLocks noChangeAspect="1"/>
          </p:cNvPicPr>
          <p:nvPr/>
        </p:nvPicPr>
        <p:blipFill>
          <a:blip r:embed="rId4"/>
          <a:stretch>
            <a:fillRect/>
          </a:stretch>
        </p:blipFill>
        <p:spPr>
          <a:xfrm>
            <a:off x="12706826" y="7749540"/>
            <a:ext cx="1810003" cy="4286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0793" y="812483"/>
            <a:ext cx="5614392" cy="492681"/>
          </a:xfrm>
          <a:prstGeom prst="rect">
            <a:avLst/>
          </a:prstGeom>
          <a:noFill/>
          <a:ln/>
        </p:spPr>
        <p:txBody>
          <a:bodyPr wrap="none" lIns="0" tIns="0" rIns="0" bIns="0" rtlCol="0" anchor="t"/>
          <a:lstStyle/>
          <a:p>
            <a:pPr marL="0" indent="0" algn="l">
              <a:lnSpc>
                <a:spcPts val="3850"/>
              </a:lnSpc>
              <a:buNone/>
            </a:pPr>
            <a:r>
              <a:rPr lang="en-US" sz="3100" dirty="0">
                <a:solidFill>
                  <a:srgbClr val="F2F0F4"/>
                </a:solidFill>
                <a:latin typeface="Montserrat" pitchFamily="34" charset="0"/>
                <a:ea typeface="Montserrat" pitchFamily="34" charset="-122"/>
                <a:cs typeface="Montserrat" pitchFamily="34" charset="-120"/>
              </a:rPr>
              <a:t>Black-Box Test Case Designs</a:t>
            </a:r>
            <a:endParaRPr lang="en-US" sz="3100" dirty="0"/>
          </a:p>
        </p:txBody>
      </p:sp>
      <p:sp>
        <p:nvSpPr>
          <p:cNvPr id="3" name="Shape 1"/>
          <p:cNvSpPr/>
          <p:nvPr/>
        </p:nvSpPr>
        <p:spPr>
          <a:xfrm>
            <a:off x="630793" y="1620560"/>
            <a:ext cx="13368814" cy="5796439"/>
          </a:xfrm>
          <a:prstGeom prst="roundRect">
            <a:avLst>
              <a:gd name="adj" fmla="val 1143"/>
            </a:avLst>
          </a:prstGeom>
          <a:noFill/>
          <a:ln w="7620">
            <a:solidFill>
              <a:srgbClr val="FFFFFF">
                <a:alpha val="24000"/>
              </a:srgbClr>
            </a:solidFill>
            <a:prstDash val="solid"/>
          </a:ln>
        </p:spPr>
      </p:sp>
      <p:sp>
        <p:nvSpPr>
          <p:cNvPr id="4" name="Shape 2"/>
          <p:cNvSpPr/>
          <p:nvPr/>
        </p:nvSpPr>
        <p:spPr>
          <a:xfrm>
            <a:off x="638413" y="1628180"/>
            <a:ext cx="13353574" cy="456724"/>
          </a:xfrm>
          <a:prstGeom prst="rect">
            <a:avLst/>
          </a:prstGeom>
          <a:solidFill>
            <a:srgbClr val="FFFFFF">
              <a:alpha val="4000"/>
            </a:srgbClr>
          </a:solidFill>
          <a:ln/>
        </p:spPr>
      </p:sp>
      <p:sp>
        <p:nvSpPr>
          <p:cNvPr id="5" name="Text 3"/>
          <p:cNvSpPr/>
          <p:nvPr/>
        </p:nvSpPr>
        <p:spPr>
          <a:xfrm>
            <a:off x="796052" y="1730335"/>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Test Case ID</a:t>
            </a:r>
            <a:endParaRPr lang="en-US" sz="1200" dirty="0"/>
          </a:p>
        </p:txBody>
      </p:sp>
      <p:sp>
        <p:nvSpPr>
          <p:cNvPr id="6" name="Text 4"/>
          <p:cNvSpPr/>
          <p:nvPr/>
        </p:nvSpPr>
        <p:spPr>
          <a:xfrm>
            <a:off x="4138255" y="1730335"/>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Title</a:t>
            </a:r>
            <a:endParaRPr lang="en-US" sz="1200" dirty="0"/>
          </a:p>
        </p:txBody>
      </p:sp>
      <p:sp>
        <p:nvSpPr>
          <p:cNvPr id="7" name="Text 5"/>
          <p:cNvSpPr/>
          <p:nvPr/>
        </p:nvSpPr>
        <p:spPr>
          <a:xfrm>
            <a:off x="7476649" y="1730335"/>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Description</a:t>
            </a:r>
            <a:endParaRPr lang="en-US" sz="1200" dirty="0"/>
          </a:p>
        </p:txBody>
      </p:sp>
      <p:sp>
        <p:nvSpPr>
          <p:cNvPr id="8" name="Text 6"/>
          <p:cNvSpPr/>
          <p:nvPr/>
        </p:nvSpPr>
        <p:spPr>
          <a:xfrm>
            <a:off x="10815042" y="1730335"/>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Status</a:t>
            </a:r>
            <a:endParaRPr lang="en-US" sz="1200" dirty="0"/>
          </a:p>
        </p:txBody>
      </p:sp>
      <p:sp>
        <p:nvSpPr>
          <p:cNvPr id="9" name="Shape 7"/>
          <p:cNvSpPr/>
          <p:nvPr/>
        </p:nvSpPr>
        <p:spPr>
          <a:xfrm>
            <a:off x="638413" y="2084903"/>
            <a:ext cx="13353574" cy="709136"/>
          </a:xfrm>
          <a:prstGeom prst="rect">
            <a:avLst/>
          </a:prstGeom>
          <a:solidFill>
            <a:srgbClr val="000000">
              <a:alpha val="4000"/>
            </a:srgbClr>
          </a:solidFill>
          <a:ln/>
        </p:spPr>
      </p:sp>
      <p:sp>
        <p:nvSpPr>
          <p:cNvPr id="10" name="Text 8"/>
          <p:cNvSpPr/>
          <p:nvPr/>
        </p:nvSpPr>
        <p:spPr>
          <a:xfrm>
            <a:off x="796052" y="2187059"/>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BTC01</a:t>
            </a:r>
            <a:endParaRPr lang="en-US" sz="1200" dirty="0"/>
          </a:p>
        </p:txBody>
      </p:sp>
      <p:sp>
        <p:nvSpPr>
          <p:cNvPr id="11" name="Text 9"/>
          <p:cNvSpPr/>
          <p:nvPr/>
        </p:nvSpPr>
        <p:spPr>
          <a:xfrm>
            <a:off x="4138255" y="2187059"/>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Add task with valid data</a:t>
            </a:r>
            <a:endParaRPr lang="en-US" sz="1200" dirty="0"/>
          </a:p>
        </p:txBody>
      </p:sp>
      <p:sp>
        <p:nvSpPr>
          <p:cNvPr id="12" name="Text 10"/>
          <p:cNvSpPr/>
          <p:nvPr/>
        </p:nvSpPr>
        <p:spPr>
          <a:xfrm>
            <a:off x="7476649" y="2187059"/>
            <a:ext cx="3015496" cy="504825"/>
          </a:xfrm>
          <a:prstGeom prst="rect">
            <a:avLst/>
          </a:prstGeom>
          <a:noFill/>
          <a:ln/>
        </p:spPr>
        <p:txBody>
          <a:bodyPr wrap="squar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Verify successful task saving with valid input.</a:t>
            </a:r>
            <a:endParaRPr lang="en-US" sz="1200" dirty="0"/>
          </a:p>
        </p:txBody>
      </p:sp>
      <p:sp>
        <p:nvSpPr>
          <p:cNvPr id="13" name="Text 11"/>
          <p:cNvSpPr/>
          <p:nvPr/>
        </p:nvSpPr>
        <p:spPr>
          <a:xfrm>
            <a:off x="10815042" y="2187059"/>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Passed</a:t>
            </a:r>
            <a:endParaRPr lang="en-US" sz="1200" dirty="0"/>
          </a:p>
        </p:txBody>
      </p:sp>
      <p:sp>
        <p:nvSpPr>
          <p:cNvPr id="14" name="Shape 12"/>
          <p:cNvSpPr/>
          <p:nvPr/>
        </p:nvSpPr>
        <p:spPr>
          <a:xfrm>
            <a:off x="638413" y="2794040"/>
            <a:ext cx="13353574" cy="456724"/>
          </a:xfrm>
          <a:prstGeom prst="rect">
            <a:avLst/>
          </a:prstGeom>
          <a:solidFill>
            <a:srgbClr val="FFFFFF">
              <a:alpha val="4000"/>
            </a:srgbClr>
          </a:solidFill>
          <a:ln/>
        </p:spPr>
      </p:sp>
      <p:sp>
        <p:nvSpPr>
          <p:cNvPr id="15" name="Text 13"/>
          <p:cNvSpPr/>
          <p:nvPr/>
        </p:nvSpPr>
        <p:spPr>
          <a:xfrm>
            <a:off x="796052" y="2896195"/>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BTC02</a:t>
            </a:r>
            <a:endParaRPr lang="en-US" sz="1200" dirty="0"/>
          </a:p>
        </p:txBody>
      </p:sp>
      <p:sp>
        <p:nvSpPr>
          <p:cNvPr id="16" name="Text 14"/>
          <p:cNvSpPr/>
          <p:nvPr/>
        </p:nvSpPr>
        <p:spPr>
          <a:xfrm>
            <a:off x="4138255" y="2896195"/>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Edit existing task Name</a:t>
            </a:r>
            <a:endParaRPr lang="en-US" sz="1200" dirty="0"/>
          </a:p>
        </p:txBody>
      </p:sp>
      <p:sp>
        <p:nvSpPr>
          <p:cNvPr id="17" name="Text 15"/>
          <p:cNvSpPr/>
          <p:nvPr/>
        </p:nvSpPr>
        <p:spPr>
          <a:xfrm>
            <a:off x="7476649" y="2896195"/>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Verify task title updates correctly.</a:t>
            </a:r>
            <a:endParaRPr lang="en-US" sz="1200" dirty="0"/>
          </a:p>
        </p:txBody>
      </p:sp>
      <p:sp>
        <p:nvSpPr>
          <p:cNvPr id="18" name="Text 16"/>
          <p:cNvSpPr/>
          <p:nvPr/>
        </p:nvSpPr>
        <p:spPr>
          <a:xfrm>
            <a:off x="10815042" y="2896195"/>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Passed</a:t>
            </a:r>
            <a:endParaRPr lang="en-US" sz="1200" dirty="0"/>
          </a:p>
        </p:txBody>
      </p:sp>
      <p:sp>
        <p:nvSpPr>
          <p:cNvPr id="19" name="Shape 17"/>
          <p:cNvSpPr/>
          <p:nvPr/>
        </p:nvSpPr>
        <p:spPr>
          <a:xfrm>
            <a:off x="638413" y="3250763"/>
            <a:ext cx="13353574" cy="456724"/>
          </a:xfrm>
          <a:prstGeom prst="rect">
            <a:avLst/>
          </a:prstGeom>
          <a:solidFill>
            <a:srgbClr val="000000">
              <a:alpha val="4000"/>
            </a:srgbClr>
          </a:solidFill>
          <a:ln/>
        </p:spPr>
      </p:sp>
      <p:sp>
        <p:nvSpPr>
          <p:cNvPr id="20" name="Text 18"/>
          <p:cNvSpPr/>
          <p:nvPr/>
        </p:nvSpPr>
        <p:spPr>
          <a:xfrm>
            <a:off x="796052" y="3352919"/>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BTC03</a:t>
            </a:r>
            <a:endParaRPr lang="en-US" sz="1200" dirty="0"/>
          </a:p>
        </p:txBody>
      </p:sp>
      <p:sp>
        <p:nvSpPr>
          <p:cNvPr id="21" name="Text 19"/>
          <p:cNvSpPr/>
          <p:nvPr/>
        </p:nvSpPr>
        <p:spPr>
          <a:xfrm>
            <a:off x="4138255" y="3352919"/>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Set reminder for a task</a:t>
            </a:r>
            <a:endParaRPr lang="en-US" sz="1200" dirty="0"/>
          </a:p>
        </p:txBody>
      </p:sp>
      <p:sp>
        <p:nvSpPr>
          <p:cNvPr id="22" name="Text 20"/>
          <p:cNvSpPr/>
          <p:nvPr/>
        </p:nvSpPr>
        <p:spPr>
          <a:xfrm>
            <a:off x="7476649" y="3352919"/>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Verify reminder setup triggers correctly.</a:t>
            </a:r>
            <a:endParaRPr lang="en-US" sz="1200" dirty="0"/>
          </a:p>
        </p:txBody>
      </p:sp>
      <p:sp>
        <p:nvSpPr>
          <p:cNvPr id="23" name="Text 21"/>
          <p:cNvSpPr/>
          <p:nvPr/>
        </p:nvSpPr>
        <p:spPr>
          <a:xfrm>
            <a:off x="10815042" y="3352919"/>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Passed</a:t>
            </a:r>
            <a:endParaRPr lang="en-US" sz="1200" dirty="0"/>
          </a:p>
        </p:txBody>
      </p:sp>
      <p:sp>
        <p:nvSpPr>
          <p:cNvPr id="24" name="Shape 22"/>
          <p:cNvSpPr/>
          <p:nvPr/>
        </p:nvSpPr>
        <p:spPr>
          <a:xfrm>
            <a:off x="638413" y="3707487"/>
            <a:ext cx="13353574" cy="456724"/>
          </a:xfrm>
          <a:prstGeom prst="rect">
            <a:avLst/>
          </a:prstGeom>
          <a:solidFill>
            <a:srgbClr val="FFFFFF">
              <a:alpha val="4000"/>
            </a:srgbClr>
          </a:solidFill>
          <a:ln/>
        </p:spPr>
      </p:sp>
      <p:sp>
        <p:nvSpPr>
          <p:cNvPr id="25" name="Text 23"/>
          <p:cNvSpPr/>
          <p:nvPr/>
        </p:nvSpPr>
        <p:spPr>
          <a:xfrm>
            <a:off x="796052" y="3809643"/>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BTC04</a:t>
            </a:r>
            <a:endParaRPr lang="en-US" sz="1200" dirty="0"/>
          </a:p>
        </p:txBody>
      </p:sp>
      <p:sp>
        <p:nvSpPr>
          <p:cNvPr id="26" name="Text 24"/>
          <p:cNvSpPr/>
          <p:nvPr/>
        </p:nvSpPr>
        <p:spPr>
          <a:xfrm>
            <a:off x="4138255" y="3809643"/>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Mark task as completed</a:t>
            </a:r>
            <a:endParaRPr lang="en-US" sz="1200" dirty="0"/>
          </a:p>
        </p:txBody>
      </p:sp>
      <p:sp>
        <p:nvSpPr>
          <p:cNvPr id="27" name="Text 25"/>
          <p:cNvSpPr/>
          <p:nvPr/>
        </p:nvSpPr>
        <p:spPr>
          <a:xfrm>
            <a:off x="7476649" y="3809643"/>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Verify task moves to completed list.</a:t>
            </a:r>
            <a:endParaRPr lang="en-US" sz="1200" dirty="0"/>
          </a:p>
        </p:txBody>
      </p:sp>
      <p:sp>
        <p:nvSpPr>
          <p:cNvPr id="28" name="Text 26"/>
          <p:cNvSpPr/>
          <p:nvPr/>
        </p:nvSpPr>
        <p:spPr>
          <a:xfrm>
            <a:off x="10815042" y="3809643"/>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Passed</a:t>
            </a:r>
            <a:endParaRPr lang="en-US" sz="1200" dirty="0"/>
          </a:p>
        </p:txBody>
      </p:sp>
      <p:sp>
        <p:nvSpPr>
          <p:cNvPr id="29" name="Shape 27"/>
          <p:cNvSpPr/>
          <p:nvPr/>
        </p:nvSpPr>
        <p:spPr>
          <a:xfrm>
            <a:off x="638413" y="4164211"/>
            <a:ext cx="13353574" cy="456724"/>
          </a:xfrm>
          <a:prstGeom prst="rect">
            <a:avLst/>
          </a:prstGeom>
          <a:solidFill>
            <a:srgbClr val="000000">
              <a:alpha val="4000"/>
            </a:srgbClr>
          </a:solidFill>
          <a:ln/>
        </p:spPr>
      </p:sp>
      <p:sp>
        <p:nvSpPr>
          <p:cNvPr id="30" name="Text 28"/>
          <p:cNvSpPr/>
          <p:nvPr/>
        </p:nvSpPr>
        <p:spPr>
          <a:xfrm>
            <a:off x="796052" y="4266367"/>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BTC05</a:t>
            </a:r>
            <a:endParaRPr lang="en-US" sz="1200" dirty="0"/>
          </a:p>
        </p:txBody>
      </p:sp>
      <p:sp>
        <p:nvSpPr>
          <p:cNvPr id="31" name="Text 29"/>
          <p:cNvSpPr/>
          <p:nvPr/>
        </p:nvSpPr>
        <p:spPr>
          <a:xfrm>
            <a:off x="4138255" y="4266367"/>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Create Task with Empty Title</a:t>
            </a:r>
            <a:endParaRPr lang="en-US" sz="1200" dirty="0"/>
          </a:p>
        </p:txBody>
      </p:sp>
      <p:sp>
        <p:nvSpPr>
          <p:cNvPr id="32" name="Text 30"/>
          <p:cNvSpPr/>
          <p:nvPr/>
        </p:nvSpPr>
        <p:spPr>
          <a:xfrm>
            <a:off x="7476649" y="4266367"/>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Verify task created with default title.</a:t>
            </a:r>
            <a:endParaRPr lang="en-US" sz="1200" dirty="0"/>
          </a:p>
        </p:txBody>
      </p:sp>
      <p:sp>
        <p:nvSpPr>
          <p:cNvPr id="33" name="Text 31"/>
          <p:cNvSpPr/>
          <p:nvPr/>
        </p:nvSpPr>
        <p:spPr>
          <a:xfrm>
            <a:off x="10815042" y="4266367"/>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Passed</a:t>
            </a:r>
            <a:endParaRPr lang="en-US" sz="1200" dirty="0"/>
          </a:p>
        </p:txBody>
      </p:sp>
      <p:sp>
        <p:nvSpPr>
          <p:cNvPr id="34" name="Shape 32"/>
          <p:cNvSpPr/>
          <p:nvPr/>
        </p:nvSpPr>
        <p:spPr>
          <a:xfrm>
            <a:off x="638413" y="4620935"/>
            <a:ext cx="13353574" cy="709136"/>
          </a:xfrm>
          <a:prstGeom prst="rect">
            <a:avLst/>
          </a:prstGeom>
          <a:solidFill>
            <a:srgbClr val="FFFFFF">
              <a:alpha val="4000"/>
            </a:srgbClr>
          </a:solidFill>
          <a:ln/>
        </p:spPr>
      </p:sp>
      <p:sp>
        <p:nvSpPr>
          <p:cNvPr id="35" name="Text 33"/>
          <p:cNvSpPr/>
          <p:nvPr/>
        </p:nvSpPr>
        <p:spPr>
          <a:xfrm>
            <a:off x="796052" y="4723090"/>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BTC06</a:t>
            </a:r>
            <a:endParaRPr lang="en-US" sz="1200" dirty="0"/>
          </a:p>
        </p:txBody>
      </p:sp>
      <p:sp>
        <p:nvSpPr>
          <p:cNvPr id="36" name="Text 34"/>
          <p:cNvSpPr/>
          <p:nvPr/>
        </p:nvSpPr>
        <p:spPr>
          <a:xfrm>
            <a:off x="4138255" y="4723090"/>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Set Past Due Date</a:t>
            </a:r>
            <a:endParaRPr lang="en-US" sz="1200" dirty="0"/>
          </a:p>
        </p:txBody>
      </p:sp>
      <p:sp>
        <p:nvSpPr>
          <p:cNvPr id="37" name="Text 35"/>
          <p:cNvSpPr/>
          <p:nvPr/>
        </p:nvSpPr>
        <p:spPr>
          <a:xfrm>
            <a:off x="7476649" y="4723090"/>
            <a:ext cx="3015496" cy="504825"/>
          </a:xfrm>
          <a:prstGeom prst="rect">
            <a:avLst/>
          </a:prstGeom>
          <a:noFill/>
          <a:ln/>
        </p:spPr>
        <p:txBody>
          <a:bodyPr wrap="squar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Verify system handles past due dates with warning.</a:t>
            </a:r>
            <a:endParaRPr lang="en-US" sz="1200" dirty="0"/>
          </a:p>
        </p:txBody>
      </p:sp>
      <p:sp>
        <p:nvSpPr>
          <p:cNvPr id="38" name="Text 36"/>
          <p:cNvSpPr/>
          <p:nvPr/>
        </p:nvSpPr>
        <p:spPr>
          <a:xfrm>
            <a:off x="10815042" y="4723090"/>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Passed</a:t>
            </a:r>
            <a:endParaRPr lang="en-US" sz="1200" dirty="0"/>
          </a:p>
        </p:txBody>
      </p:sp>
      <p:sp>
        <p:nvSpPr>
          <p:cNvPr id="39" name="Shape 37"/>
          <p:cNvSpPr/>
          <p:nvPr/>
        </p:nvSpPr>
        <p:spPr>
          <a:xfrm>
            <a:off x="638413" y="5330071"/>
            <a:ext cx="13353574" cy="709136"/>
          </a:xfrm>
          <a:prstGeom prst="rect">
            <a:avLst/>
          </a:prstGeom>
          <a:solidFill>
            <a:srgbClr val="000000">
              <a:alpha val="4000"/>
            </a:srgbClr>
          </a:solidFill>
          <a:ln/>
        </p:spPr>
      </p:sp>
      <p:sp>
        <p:nvSpPr>
          <p:cNvPr id="40" name="Text 38"/>
          <p:cNvSpPr/>
          <p:nvPr/>
        </p:nvSpPr>
        <p:spPr>
          <a:xfrm>
            <a:off x="796052" y="5432227"/>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BTC07</a:t>
            </a:r>
            <a:endParaRPr lang="en-US" sz="1200" dirty="0"/>
          </a:p>
        </p:txBody>
      </p:sp>
      <p:sp>
        <p:nvSpPr>
          <p:cNvPr id="41" name="Text 39"/>
          <p:cNvSpPr/>
          <p:nvPr/>
        </p:nvSpPr>
        <p:spPr>
          <a:xfrm>
            <a:off x="4138255" y="5432227"/>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Discard Task – Confirm Discard Dialog</a:t>
            </a:r>
            <a:endParaRPr lang="en-US" sz="1200" dirty="0"/>
          </a:p>
        </p:txBody>
      </p:sp>
      <p:sp>
        <p:nvSpPr>
          <p:cNvPr id="42" name="Text 40"/>
          <p:cNvSpPr/>
          <p:nvPr/>
        </p:nvSpPr>
        <p:spPr>
          <a:xfrm>
            <a:off x="7476649" y="5432227"/>
            <a:ext cx="3015496" cy="504825"/>
          </a:xfrm>
          <a:prstGeom prst="rect">
            <a:avLst/>
          </a:prstGeom>
          <a:noFill/>
          <a:ln/>
        </p:spPr>
        <p:txBody>
          <a:bodyPr wrap="squar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Verify confirmation dialog before discarding unsaved changes.</a:t>
            </a:r>
            <a:endParaRPr lang="en-US" sz="1200" dirty="0"/>
          </a:p>
        </p:txBody>
      </p:sp>
      <p:sp>
        <p:nvSpPr>
          <p:cNvPr id="43" name="Text 41"/>
          <p:cNvSpPr/>
          <p:nvPr/>
        </p:nvSpPr>
        <p:spPr>
          <a:xfrm>
            <a:off x="10815042" y="5432227"/>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Passed</a:t>
            </a:r>
            <a:endParaRPr lang="en-US" sz="1200" dirty="0"/>
          </a:p>
        </p:txBody>
      </p:sp>
      <p:sp>
        <p:nvSpPr>
          <p:cNvPr id="44" name="Shape 42"/>
          <p:cNvSpPr/>
          <p:nvPr/>
        </p:nvSpPr>
        <p:spPr>
          <a:xfrm>
            <a:off x="638413" y="6039207"/>
            <a:ext cx="13353574" cy="456724"/>
          </a:xfrm>
          <a:prstGeom prst="rect">
            <a:avLst/>
          </a:prstGeom>
          <a:solidFill>
            <a:srgbClr val="FFFFFF">
              <a:alpha val="4000"/>
            </a:srgbClr>
          </a:solidFill>
          <a:ln/>
        </p:spPr>
      </p:sp>
      <p:sp>
        <p:nvSpPr>
          <p:cNvPr id="45" name="Text 43"/>
          <p:cNvSpPr/>
          <p:nvPr/>
        </p:nvSpPr>
        <p:spPr>
          <a:xfrm>
            <a:off x="796052" y="6141363"/>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BTC08</a:t>
            </a:r>
            <a:endParaRPr lang="en-US" sz="1200" dirty="0"/>
          </a:p>
        </p:txBody>
      </p:sp>
      <p:sp>
        <p:nvSpPr>
          <p:cNvPr id="46" name="Text 44"/>
          <p:cNvSpPr/>
          <p:nvPr/>
        </p:nvSpPr>
        <p:spPr>
          <a:xfrm>
            <a:off x="4138255" y="6141363"/>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Attach Photo to Task</a:t>
            </a:r>
            <a:endParaRPr lang="en-US" sz="1200" dirty="0"/>
          </a:p>
        </p:txBody>
      </p:sp>
      <p:sp>
        <p:nvSpPr>
          <p:cNvPr id="47" name="Text 45"/>
          <p:cNvSpPr/>
          <p:nvPr/>
        </p:nvSpPr>
        <p:spPr>
          <a:xfrm>
            <a:off x="7476649" y="6141363"/>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Verify successful photo attachment.</a:t>
            </a:r>
            <a:endParaRPr lang="en-US" sz="1200" dirty="0"/>
          </a:p>
        </p:txBody>
      </p:sp>
      <p:sp>
        <p:nvSpPr>
          <p:cNvPr id="48" name="Text 46"/>
          <p:cNvSpPr/>
          <p:nvPr/>
        </p:nvSpPr>
        <p:spPr>
          <a:xfrm>
            <a:off x="10815042" y="6141363"/>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Passed</a:t>
            </a:r>
            <a:endParaRPr lang="en-US" sz="1200" dirty="0"/>
          </a:p>
        </p:txBody>
      </p:sp>
      <p:sp>
        <p:nvSpPr>
          <p:cNvPr id="49" name="Shape 47"/>
          <p:cNvSpPr/>
          <p:nvPr/>
        </p:nvSpPr>
        <p:spPr>
          <a:xfrm>
            <a:off x="638413" y="6495931"/>
            <a:ext cx="13353574" cy="456724"/>
          </a:xfrm>
          <a:prstGeom prst="rect">
            <a:avLst/>
          </a:prstGeom>
          <a:solidFill>
            <a:srgbClr val="000000">
              <a:alpha val="4000"/>
            </a:srgbClr>
          </a:solidFill>
          <a:ln/>
        </p:spPr>
      </p:sp>
      <p:sp>
        <p:nvSpPr>
          <p:cNvPr id="50" name="Text 48"/>
          <p:cNvSpPr/>
          <p:nvPr/>
        </p:nvSpPr>
        <p:spPr>
          <a:xfrm>
            <a:off x="796052" y="6598087"/>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BTC10</a:t>
            </a:r>
            <a:endParaRPr lang="en-US" sz="1200" dirty="0"/>
          </a:p>
        </p:txBody>
      </p:sp>
      <p:sp>
        <p:nvSpPr>
          <p:cNvPr id="51" name="Text 49"/>
          <p:cNvSpPr/>
          <p:nvPr/>
        </p:nvSpPr>
        <p:spPr>
          <a:xfrm>
            <a:off x="4138255" y="6598087"/>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Create Task with Invalid Leap Day</a:t>
            </a:r>
            <a:endParaRPr lang="en-US" sz="1200" dirty="0"/>
          </a:p>
        </p:txBody>
      </p:sp>
      <p:sp>
        <p:nvSpPr>
          <p:cNvPr id="52" name="Text 50"/>
          <p:cNvSpPr/>
          <p:nvPr/>
        </p:nvSpPr>
        <p:spPr>
          <a:xfrm>
            <a:off x="7476649" y="6598087"/>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Verify app rejects non-existent leap day.</a:t>
            </a:r>
            <a:endParaRPr lang="en-US" sz="1200" dirty="0"/>
          </a:p>
        </p:txBody>
      </p:sp>
      <p:sp>
        <p:nvSpPr>
          <p:cNvPr id="53" name="Text 51"/>
          <p:cNvSpPr/>
          <p:nvPr/>
        </p:nvSpPr>
        <p:spPr>
          <a:xfrm>
            <a:off x="10815042" y="6598087"/>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Passed</a:t>
            </a:r>
            <a:endParaRPr lang="en-US" sz="1200" dirty="0"/>
          </a:p>
        </p:txBody>
      </p:sp>
      <p:sp>
        <p:nvSpPr>
          <p:cNvPr id="54" name="Shape 52"/>
          <p:cNvSpPr/>
          <p:nvPr/>
        </p:nvSpPr>
        <p:spPr>
          <a:xfrm>
            <a:off x="638413" y="6952655"/>
            <a:ext cx="13353574" cy="456724"/>
          </a:xfrm>
          <a:prstGeom prst="rect">
            <a:avLst/>
          </a:prstGeom>
          <a:solidFill>
            <a:srgbClr val="FFFFFF">
              <a:alpha val="4000"/>
            </a:srgbClr>
          </a:solidFill>
          <a:ln/>
        </p:spPr>
      </p:sp>
      <p:sp>
        <p:nvSpPr>
          <p:cNvPr id="55" name="Text 53"/>
          <p:cNvSpPr/>
          <p:nvPr/>
        </p:nvSpPr>
        <p:spPr>
          <a:xfrm>
            <a:off x="796052" y="7054810"/>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BTC12</a:t>
            </a:r>
            <a:endParaRPr lang="en-US" sz="1200" dirty="0"/>
          </a:p>
        </p:txBody>
      </p:sp>
      <p:sp>
        <p:nvSpPr>
          <p:cNvPr id="56" name="Text 54"/>
          <p:cNvSpPr/>
          <p:nvPr/>
        </p:nvSpPr>
        <p:spPr>
          <a:xfrm>
            <a:off x="4138255" y="7054810"/>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Create Task with Invalid Day (Day = 00)</a:t>
            </a:r>
            <a:endParaRPr lang="en-US" sz="1200" dirty="0"/>
          </a:p>
        </p:txBody>
      </p:sp>
      <p:sp>
        <p:nvSpPr>
          <p:cNvPr id="57" name="Text 55"/>
          <p:cNvSpPr/>
          <p:nvPr/>
        </p:nvSpPr>
        <p:spPr>
          <a:xfrm>
            <a:off x="7476649" y="7054810"/>
            <a:ext cx="301549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Verify app rejects day value of zero.</a:t>
            </a:r>
            <a:endParaRPr lang="en-US" sz="1200" dirty="0"/>
          </a:p>
        </p:txBody>
      </p:sp>
      <p:sp>
        <p:nvSpPr>
          <p:cNvPr id="58" name="Text 56"/>
          <p:cNvSpPr/>
          <p:nvPr/>
        </p:nvSpPr>
        <p:spPr>
          <a:xfrm>
            <a:off x="10815042" y="7054810"/>
            <a:ext cx="3019306" cy="252413"/>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Passed</a:t>
            </a:r>
            <a:endParaRPr lang="en-US" sz="1200" dirty="0"/>
          </a:p>
        </p:txBody>
      </p:sp>
      <p:pic>
        <p:nvPicPr>
          <p:cNvPr id="60" name="Picture 59">
            <a:extLst>
              <a:ext uri="{FF2B5EF4-FFF2-40B4-BE49-F238E27FC236}">
                <a16:creationId xmlns:a16="http://schemas.microsoft.com/office/drawing/2014/main" id="{D5C40DBE-7097-BD30-C827-74B85AA090F9}"/>
              </a:ext>
            </a:extLst>
          </p:cNvPr>
          <p:cNvPicPr>
            <a:picLocks noChangeAspect="1"/>
          </p:cNvPicPr>
          <p:nvPr/>
        </p:nvPicPr>
        <p:blipFill>
          <a:blip r:embed="rId3"/>
          <a:stretch>
            <a:fillRect/>
          </a:stretch>
        </p:blipFill>
        <p:spPr>
          <a:xfrm>
            <a:off x="12820397" y="7732395"/>
            <a:ext cx="1810003" cy="4286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272891"/>
            <a:ext cx="4129564" cy="310158"/>
          </a:xfrm>
          <a:prstGeom prst="rect">
            <a:avLst/>
          </a:prstGeom>
          <a:noFill/>
          <a:ln/>
        </p:spPr>
        <p:txBody>
          <a:bodyPr wrap="none" lIns="0" tIns="0" rIns="0" bIns="0" rtlCol="0" anchor="t"/>
          <a:lstStyle/>
          <a:p>
            <a:pPr marL="0" indent="0" algn="l">
              <a:lnSpc>
                <a:spcPts val="2400"/>
              </a:lnSpc>
              <a:buNone/>
            </a:pPr>
            <a:r>
              <a:rPr lang="en-US" sz="1950" dirty="0">
                <a:solidFill>
                  <a:srgbClr val="F2F0F4"/>
                </a:solidFill>
                <a:latin typeface="Montserrat" pitchFamily="34" charset="0"/>
                <a:ea typeface="Montserrat" pitchFamily="34" charset="-122"/>
                <a:cs typeface="Montserrat" pitchFamily="34" charset="-120"/>
              </a:rPr>
              <a:t>Performance Testing with JMeter</a:t>
            </a:r>
            <a:endParaRPr lang="en-US" sz="1950" dirty="0"/>
          </a:p>
        </p:txBody>
      </p:sp>
      <p:sp>
        <p:nvSpPr>
          <p:cNvPr id="3" name="Text 1"/>
          <p:cNvSpPr/>
          <p:nvPr/>
        </p:nvSpPr>
        <p:spPr>
          <a:xfrm>
            <a:off x="396835" y="83105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F2F0F4"/>
                </a:solidFill>
                <a:latin typeface="Montserrat" pitchFamily="34" charset="0"/>
                <a:ea typeface="Montserrat" pitchFamily="34" charset="-122"/>
                <a:cs typeface="Montserrat" pitchFamily="34" charset="-120"/>
              </a:rPr>
              <a:t>Objective &amp; Setup</a:t>
            </a:r>
            <a:endParaRPr lang="en-US" sz="950" dirty="0"/>
          </a:p>
        </p:txBody>
      </p:sp>
      <p:sp>
        <p:nvSpPr>
          <p:cNvPr id="4" name="Text 2"/>
          <p:cNvSpPr/>
          <p:nvPr/>
        </p:nvSpPr>
        <p:spPr>
          <a:xfrm>
            <a:off x="396835" y="1085255"/>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DCD7E5"/>
                </a:solidFill>
                <a:latin typeface="Heebo Light" pitchFamily="34" charset="0"/>
                <a:ea typeface="Heebo Light" pitchFamily="34" charset="-122"/>
                <a:cs typeface="Heebo Light" pitchFamily="34" charset="-120"/>
              </a:rPr>
              <a:t>We used Apache JMeter (v5.6.3) to simulate mobile user behavior and analyze app responses under concurrent actions like task creation and reminder triggers. The setup involved configuring a local Wi-Fi proxy (port 8888) on an Android emulator (IP 192.168.1.11) to capture HTTP/HTTPS requests.</a:t>
            </a:r>
            <a:endParaRPr lang="en-US" sz="750" dirty="0"/>
          </a:p>
        </p:txBody>
      </p:sp>
      <p:pic>
        <p:nvPicPr>
          <p:cNvPr id="5" name="Image 0" descr="preencoded.png"/>
          <p:cNvPicPr>
            <a:picLocks noChangeAspect="1"/>
          </p:cNvPicPr>
          <p:nvPr/>
        </p:nvPicPr>
        <p:blipFill>
          <a:blip r:embed="rId3"/>
          <a:stretch>
            <a:fillRect/>
          </a:stretch>
        </p:blipFill>
        <p:spPr>
          <a:xfrm>
            <a:off x="7443789" y="843439"/>
            <a:ext cx="3765680" cy="6760773"/>
          </a:xfrm>
          <a:prstGeom prst="rect">
            <a:avLst/>
          </a:prstGeom>
        </p:spPr>
      </p:pic>
      <p:sp>
        <p:nvSpPr>
          <p:cNvPr id="6" name="Text 3"/>
          <p:cNvSpPr/>
          <p:nvPr/>
        </p:nvSpPr>
        <p:spPr>
          <a:xfrm>
            <a:off x="396835" y="12202001"/>
            <a:ext cx="13836729" cy="158591"/>
          </a:xfrm>
          <a:prstGeom prst="rect">
            <a:avLst/>
          </a:prstGeom>
          <a:noFill/>
          <a:ln/>
        </p:spPr>
        <p:txBody>
          <a:bodyPr wrap="none" lIns="0" tIns="0" rIns="0" bIns="0" rtlCol="0" anchor="t"/>
          <a:lstStyle/>
          <a:p>
            <a:pPr marL="0" indent="0" algn="l">
              <a:lnSpc>
                <a:spcPts val="1250"/>
              </a:lnSpc>
              <a:buNone/>
            </a:pPr>
            <a:r>
              <a:rPr lang="en-US" sz="750" dirty="0">
                <a:solidFill>
                  <a:srgbClr val="DCD7E5"/>
                </a:solidFill>
                <a:latin typeface="Heebo Light" pitchFamily="34" charset="0"/>
                <a:ea typeface="Heebo Light" pitchFamily="34" charset="-122"/>
                <a:cs typeface="Heebo Light" pitchFamily="34" charset="-120"/>
              </a:rPr>
              <a:t>Observations showed all requests executed under 200ms, and CPU usage remained stable, indicating no significant bottlenecks for basic operations. JMeter effectively simulated typical user traffic, confirming the app's stability under light load.</a:t>
            </a:r>
            <a:endParaRPr lang="en-US" sz="750" dirty="0"/>
          </a:p>
        </p:txBody>
      </p:sp>
      <p:pic>
        <p:nvPicPr>
          <p:cNvPr id="8" name="Picture 7">
            <a:extLst>
              <a:ext uri="{FF2B5EF4-FFF2-40B4-BE49-F238E27FC236}">
                <a16:creationId xmlns:a16="http://schemas.microsoft.com/office/drawing/2014/main" id="{E7F17919-53AA-50AF-DF55-1161727E4DA6}"/>
              </a:ext>
            </a:extLst>
          </p:cNvPr>
          <p:cNvPicPr>
            <a:picLocks noChangeAspect="1"/>
          </p:cNvPicPr>
          <p:nvPr/>
        </p:nvPicPr>
        <p:blipFill>
          <a:blip r:embed="rId4"/>
          <a:stretch>
            <a:fillRect/>
          </a:stretch>
        </p:blipFill>
        <p:spPr>
          <a:xfrm>
            <a:off x="12820397" y="7697906"/>
            <a:ext cx="1810003" cy="4286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553"/>
          </a:xfrm>
          <a:prstGeom prst="rect">
            <a:avLst/>
          </a:prstGeom>
        </p:spPr>
      </p:pic>
      <p:sp>
        <p:nvSpPr>
          <p:cNvPr id="3" name="Text 0"/>
          <p:cNvSpPr/>
          <p:nvPr/>
        </p:nvSpPr>
        <p:spPr>
          <a:xfrm>
            <a:off x="707350" y="486251"/>
            <a:ext cx="7729299" cy="1105138"/>
          </a:xfrm>
          <a:prstGeom prst="rect">
            <a:avLst/>
          </a:prstGeom>
          <a:noFill/>
          <a:ln/>
        </p:spPr>
        <p:txBody>
          <a:bodyPr wrap="square" lIns="0" tIns="0" rIns="0" bIns="0" rtlCol="0" anchor="t"/>
          <a:lstStyle/>
          <a:p>
            <a:pPr marL="0" indent="0" algn="l">
              <a:lnSpc>
                <a:spcPts val="4350"/>
              </a:lnSpc>
              <a:buNone/>
            </a:pPr>
            <a:r>
              <a:rPr lang="en-US" sz="3450" dirty="0">
                <a:solidFill>
                  <a:srgbClr val="F2F0F4"/>
                </a:solidFill>
                <a:latin typeface="Montserrat" pitchFamily="34" charset="0"/>
                <a:ea typeface="Montserrat" pitchFamily="34" charset="-122"/>
                <a:cs typeface="Montserrat" pitchFamily="34" charset="-120"/>
              </a:rPr>
              <a:t>Summary of Activities and Improvements</a:t>
            </a:r>
            <a:endParaRPr lang="en-US" sz="3450" dirty="0"/>
          </a:p>
        </p:txBody>
      </p:sp>
      <p:sp>
        <p:nvSpPr>
          <p:cNvPr id="4" name="Shape 1"/>
          <p:cNvSpPr/>
          <p:nvPr/>
        </p:nvSpPr>
        <p:spPr>
          <a:xfrm>
            <a:off x="707350" y="1856542"/>
            <a:ext cx="176808" cy="1301829"/>
          </a:xfrm>
          <a:prstGeom prst="roundRect">
            <a:avLst>
              <a:gd name="adj" fmla="val 42008"/>
            </a:avLst>
          </a:prstGeom>
          <a:solidFill>
            <a:srgbClr val="31136C"/>
          </a:solidFill>
          <a:ln w="7620">
            <a:solidFill>
              <a:srgbClr val="4A2C85"/>
            </a:solidFill>
            <a:prstDash val="solid"/>
          </a:ln>
        </p:spPr>
      </p:sp>
      <p:sp>
        <p:nvSpPr>
          <p:cNvPr id="5" name="Text 2"/>
          <p:cNvSpPr/>
          <p:nvPr/>
        </p:nvSpPr>
        <p:spPr>
          <a:xfrm>
            <a:off x="1060966" y="2033349"/>
            <a:ext cx="3050024" cy="276344"/>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Comprehensive QA Process</a:t>
            </a:r>
            <a:endParaRPr lang="en-US" sz="1700" dirty="0"/>
          </a:p>
        </p:txBody>
      </p:sp>
      <p:sp>
        <p:nvSpPr>
          <p:cNvPr id="6" name="Text 3"/>
          <p:cNvSpPr/>
          <p:nvPr/>
        </p:nvSpPr>
        <p:spPr>
          <a:xfrm>
            <a:off x="1060966" y="2415778"/>
            <a:ext cx="7375684" cy="565785"/>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Our team executed a structured QA process, starting with detailed requirement analysis to define expected behavior and identify key features for coverage.</a:t>
            </a:r>
            <a:endParaRPr lang="en-US" sz="1350" dirty="0"/>
          </a:p>
        </p:txBody>
      </p:sp>
      <p:sp>
        <p:nvSpPr>
          <p:cNvPr id="7" name="Shape 4"/>
          <p:cNvSpPr/>
          <p:nvPr/>
        </p:nvSpPr>
        <p:spPr>
          <a:xfrm>
            <a:off x="972503" y="3290888"/>
            <a:ext cx="176808" cy="1584722"/>
          </a:xfrm>
          <a:prstGeom prst="roundRect">
            <a:avLst>
              <a:gd name="adj" fmla="val 42008"/>
            </a:avLst>
          </a:prstGeom>
          <a:solidFill>
            <a:srgbClr val="31136C"/>
          </a:solidFill>
          <a:ln w="7620">
            <a:solidFill>
              <a:srgbClr val="4A2C85"/>
            </a:solidFill>
            <a:prstDash val="solid"/>
          </a:ln>
        </p:spPr>
      </p:sp>
      <p:sp>
        <p:nvSpPr>
          <p:cNvPr id="8" name="Text 5"/>
          <p:cNvSpPr/>
          <p:nvPr/>
        </p:nvSpPr>
        <p:spPr>
          <a:xfrm>
            <a:off x="1326118" y="3467695"/>
            <a:ext cx="3403878" cy="276344"/>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Diverse Testing Methodologies</a:t>
            </a:r>
            <a:endParaRPr lang="en-US" sz="1700" dirty="0"/>
          </a:p>
        </p:txBody>
      </p:sp>
      <p:sp>
        <p:nvSpPr>
          <p:cNvPr id="9" name="Text 6"/>
          <p:cNvSpPr/>
          <p:nvPr/>
        </p:nvSpPr>
        <p:spPr>
          <a:xfrm>
            <a:off x="1326118" y="3850124"/>
            <a:ext cx="7110532" cy="84867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We conducted static code analysis, designed black-box and white-box test cases, and utilized JUnit for unit testing. JMeter was employed for performance testing to evaluate load handling.</a:t>
            </a:r>
            <a:endParaRPr lang="en-US" sz="1350" dirty="0"/>
          </a:p>
        </p:txBody>
      </p:sp>
      <p:sp>
        <p:nvSpPr>
          <p:cNvPr id="10" name="Shape 7"/>
          <p:cNvSpPr/>
          <p:nvPr/>
        </p:nvSpPr>
        <p:spPr>
          <a:xfrm>
            <a:off x="1237774" y="5008126"/>
            <a:ext cx="176808" cy="1301829"/>
          </a:xfrm>
          <a:prstGeom prst="roundRect">
            <a:avLst>
              <a:gd name="adj" fmla="val 42008"/>
            </a:avLst>
          </a:prstGeom>
          <a:solidFill>
            <a:srgbClr val="31136C"/>
          </a:solidFill>
          <a:ln w="7620">
            <a:solidFill>
              <a:srgbClr val="4A2C85"/>
            </a:solidFill>
            <a:prstDash val="solid"/>
          </a:ln>
        </p:spPr>
      </p:sp>
      <p:sp>
        <p:nvSpPr>
          <p:cNvPr id="11" name="Text 8"/>
          <p:cNvSpPr/>
          <p:nvPr/>
        </p:nvSpPr>
        <p:spPr>
          <a:xfrm>
            <a:off x="1591389" y="5184934"/>
            <a:ext cx="2812733" cy="276344"/>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Jira for Test Management</a:t>
            </a:r>
            <a:endParaRPr lang="en-US" sz="1700" dirty="0"/>
          </a:p>
        </p:txBody>
      </p:sp>
      <p:sp>
        <p:nvSpPr>
          <p:cNvPr id="12" name="Text 9"/>
          <p:cNvSpPr/>
          <p:nvPr/>
        </p:nvSpPr>
        <p:spPr>
          <a:xfrm>
            <a:off x="1591389" y="5567363"/>
            <a:ext cx="6845260" cy="565785"/>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Jira served as our primary tool for managing test execution, bug reports, and progress, ensuring clear traceability and collaboration across the team.</a:t>
            </a:r>
            <a:endParaRPr lang="en-US" sz="1350" dirty="0"/>
          </a:p>
        </p:txBody>
      </p:sp>
      <p:sp>
        <p:nvSpPr>
          <p:cNvPr id="13" name="Shape 10"/>
          <p:cNvSpPr/>
          <p:nvPr/>
        </p:nvSpPr>
        <p:spPr>
          <a:xfrm>
            <a:off x="1503045" y="6442472"/>
            <a:ext cx="176808" cy="1301829"/>
          </a:xfrm>
          <a:prstGeom prst="roundRect">
            <a:avLst>
              <a:gd name="adj" fmla="val 42008"/>
            </a:avLst>
          </a:prstGeom>
          <a:solidFill>
            <a:srgbClr val="31136C"/>
          </a:solidFill>
          <a:ln w="7620">
            <a:solidFill>
              <a:srgbClr val="4A2C85"/>
            </a:solidFill>
            <a:prstDash val="solid"/>
          </a:ln>
        </p:spPr>
      </p:sp>
      <p:sp>
        <p:nvSpPr>
          <p:cNvPr id="14" name="Text 11"/>
          <p:cNvSpPr/>
          <p:nvPr/>
        </p:nvSpPr>
        <p:spPr>
          <a:xfrm>
            <a:off x="1856661" y="6619280"/>
            <a:ext cx="3309938" cy="276344"/>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Successful Regression Testing</a:t>
            </a:r>
            <a:endParaRPr lang="en-US" sz="1700" dirty="0"/>
          </a:p>
        </p:txBody>
      </p:sp>
      <p:sp>
        <p:nvSpPr>
          <p:cNvPr id="15" name="Text 12"/>
          <p:cNvSpPr/>
          <p:nvPr/>
        </p:nvSpPr>
        <p:spPr>
          <a:xfrm>
            <a:off x="1856661" y="7001708"/>
            <a:ext cx="6579989" cy="565785"/>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Regression testing re-verified stable features after code updates, confirming no new bugs or affected functionalities were introduced, maintaining system stability.</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1079</Words>
  <Application>Microsoft Office PowerPoint</Application>
  <PresentationFormat>Custom</PresentationFormat>
  <Paragraphs>133</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Heebo Light</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ANAS AL SAYED</cp:lastModifiedBy>
  <cp:revision>2</cp:revision>
  <dcterms:created xsi:type="dcterms:W3CDTF">2025-06-16T16:18:37Z</dcterms:created>
  <dcterms:modified xsi:type="dcterms:W3CDTF">2025-06-16T16:20:56Z</dcterms:modified>
</cp:coreProperties>
</file>